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4" r:id="rId6"/>
    <p:sldId id="301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29" r:id="rId17"/>
    <p:sldId id="328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21" r:id="rId26"/>
    <p:sldId id="323" r:id="rId27"/>
    <p:sldId id="324" r:id="rId28"/>
    <p:sldId id="325" r:id="rId29"/>
    <p:sldId id="326" r:id="rId30"/>
    <p:sldId id="327" r:id="rId31"/>
    <p:sldId id="314" r:id="rId32"/>
    <p:sldId id="313" r:id="rId33"/>
    <p:sldId id="315" r:id="rId34"/>
    <p:sldId id="316" r:id="rId35"/>
    <p:sldId id="320" r:id="rId36"/>
    <p:sldId id="317" r:id="rId37"/>
    <p:sldId id="318" r:id="rId38"/>
    <p:sldId id="319" r:id="rId39"/>
    <p:sldId id="322" r:id="rId40"/>
    <p:sldId id="337" r:id="rId41"/>
    <p:sldId id="338" r:id="rId42"/>
    <p:sldId id="339" r:id="rId43"/>
    <p:sldId id="340" r:id="rId44"/>
    <p:sldId id="341" r:id="rId45"/>
    <p:sldId id="302" r:id="rId46"/>
    <p:sldId id="262" r:id="rId47"/>
    <p:sldId id="268" r:id="rId48"/>
    <p:sldId id="272" r:id="rId49"/>
    <p:sldId id="269" r:id="rId50"/>
    <p:sldId id="270" r:id="rId51"/>
    <p:sldId id="273" r:id="rId52"/>
    <p:sldId id="274" r:id="rId53"/>
    <p:sldId id="275" r:id="rId54"/>
    <p:sldId id="271" r:id="rId55"/>
    <p:sldId id="276" r:id="rId56"/>
    <p:sldId id="277" r:id="rId57"/>
    <p:sldId id="279" r:id="rId58"/>
    <p:sldId id="280" r:id="rId59"/>
    <p:sldId id="281" r:id="rId60"/>
    <p:sldId id="282" r:id="rId61"/>
    <p:sldId id="283" r:id="rId62"/>
    <p:sldId id="278" r:id="rId63"/>
    <p:sldId id="346" r:id="rId64"/>
    <p:sldId id="347" r:id="rId65"/>
    <p:sldId id="348" r:id="rId66"/>
    <p:sldId id="349" r:id="rId67"/>
    <p:sldId id="350" r:id="rId68"/>
    <p:sldId id="369" r:id="rId69"/>
    <p:sldId id="370" r:id="rId70"/>
    <p:sldId id="368" r:id="rId71"/>
    <p:sldId id="284" r:id="rId72"/>
    <p:sldId id="286" r:id="rId73"/>
    <p:sldId id="287" r:id="rId74"/>
    <p:sldId id="288" r:id="rId75"/>
    <p:sldId id="292" r:id="rId76"/>
    <p:sldId id="293" r:id="rId77"/>
    <p:sldId id="291" r:id="rId78"/>
    <p:sldId id="290" r:id="rId79"/>
    <p:sldId id="294" r:id="rId80"/>
    <p:sldId id="295" r:id="rId81"/>
    <p:sldId id="296" r:id="rId82"/>
    <p:sldId id="297" r:id="rId83"/>
    <p:sldId id="299" r:id="rId84"/>
    <p:sldId id="300" r:id="rId85"/>
    <p:sldId id="342" r:id="rId86"/>
    <p:sldId id="343" r:id="rId87"/>
    <p:sldId id="344" r:id="rId88"/>
    <p:sldId id="298" r:id="rId89"/>
    <p:sldId id="345" r:id="rId90"/>
    <p:sldId id="351" r:id="rId91"/>
    <p:sldId id="353" r:id="rId92"/>
    <p:sldId id="355" r:id="rId93"/>
    <p:sldId id="354" r:id="rId94"/>
    <p:sldId id="356" r:id="rId95"/>
    <p:sldId id="357" r:id="rId96"/>
    <p:sldId id="358" r:id="rId97"/>
    <p:sldId id="359" r:id="rId98"/>
    <p:sldId id="362" r:id="rId99"/>
    <p:sldId id="364" r:id="rId100"/>
    <p:sldId id="363" r:id="rId101"/>
    <p:sldId id="360" r:id="rId102"/>
    <p:sldId id="365" r:id="rId103"/>
    <p:sldId id="361" r:id="rId104"/>
    <p:sldId id="367" r:id="rId105"/>
    <p:sldId id="366" r:id="rId106"/>
    <p:sldId id="352" r:id="rId107"/>
    <p:sldId id="303" r:id="rId108"/>
    <p:sldId id="372" r:id="rId109"/>
    <p:sldId id="371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3" y="57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41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7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3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26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889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63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21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68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7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6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7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3DF4169-D49A-4C31-B66C-82A5F3A0D816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FFD2557-712E-4606-A605-1803608EF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85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cn/current/Manual/JobSystem.html" TargetMode="External"/><Relationship Id="rId2" Type="http://schemas.openxmlformats.org/officeDocument/2006/relationships/hyperlink" Target="https://www.youtube.com/watch?v=WLfhUKp2ga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Packages/com.unity.entities@0.17/manual/index.html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9972689" TargetMode="External"/><Relationship Id="rId2" Type="http://schemas.openxmlformats.org/officeDocument/2006/relationships/hyperlink" Target="https://www.what-could-possibly-go-wrong.com/il2cpp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candycat1992/article/details/52181814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vermeulen.com/index.php/2017/09/using-async-await-in-unity3d-2017/" TargetMode="External"/><Relationship Id="rId2" Type="http://schemas.openxmlformats.org/officeDocument/2006/relationships/hyperlink" Target="https://gamedevbeginner.com/coroutines-in-unity-when-and-how-to-use-the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nblogs.com/yespi/p/9847533.html" TargetMode="External"/><Relationship Id="rId4" Type="http://schemas.openxmlformats.org/officeDocument/2006/relationships/hyperlink" Target="https://www.youtube.com/watch?v=7eKi6NKri6I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cn/current/ScriptReference/AssetDatabase.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2838605" TargetMode="External"/><Relationship Id="rId2" Type="http://schemas.openxmlformats.org/officeDocument/2006/relationships/hyperlink" Target="https://learn.unity.com/tutorial/assets-resources-and-assetbundles#5c7f8528edbc2a002053b5a9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EFD10-552B-4B62-A960-E50183E4A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C# In Unity (I)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507F9E-8807-469E-8041-E8F779A8D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364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4A5FA-178C-4491-AAB7-24CE1FA1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 vs class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3749D-2E27-4422-9800-F50850C0A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struct</a:t>
            </a:r>
            <a:r>
              <a:rPr lang="zh-CN" altLang="en-US" sz="2800" dirty="0"/>
              <a:t>是值类型，</a:t>
            </a:r>
            <a:r>
              <a:rPr lang="en-US" altLang="zh-CN" sz="2800" dirty="0"/>
              <a:t>class</a:t>
            </a:r>
            <a:r>
              <a:rPr lang="zh-CN" altLang="en-US" sz="2800" dirty="0"/>
              <a:t>是引用类型</a:t>
            </a:r>
            <a:endParaRPr lang="en-US" altLang="zh-CN" sz="2800" dirty="0"/>
          </a:p>
          <a:p>
            <a:pPr lvl="1"/>
            <a:r>
              <a:rPr lang="zh-CN" altLang="en-US" sz="2400" dirty="0"/>
              <a:t>不需要</a:t>
            </a:r>
            <a:r>
              <a:rPr lang="en-US" altLang="zh-CN" sz="2400" dirty="0"/>
              <a:t>new</a:t>
            </a:r>
            <a:r>
              <a:rPr lang="zh-CN" altLang="en-US" sz="2400" dirty="0"/>
              <a:t>也会分配内存</a:t>
            </a:r>
            <a:endParaRPr lang="en-US" altLang="zh-CN" sz="2400" dirty="0"/>
          </a:p>
          <a:p>
            <a:pPr lvl="1"/>
            <a:r>
              <a:rPr lang="zh-CN" altLang="en-US" sz="2400" dirty="0"/>
              <a:t>内联或者存在栈中，速度快</a:t>
            </a:r>
            <a:endParaRPr lang="en-US" altLang="zh-CN" sz="2400" dirty="0"/>
          </a:p>
          <a:p>
            <a:pPr lvl="1"/>
            <a:r>
              <a:rPr lang="en-US" altLang="zh-CN" sz="2400" dirty="0"/>
              <a:t>A=B</a:t>
            </a:r>
            <a:r>
              <a:rPr lang="zh-CN" altLang="en-US" sz="2400" dirty="0"/>
              <a:t>很慢</a:t>
            </a:r>
            <a:endParaRPr lang="en-US" altLang="zh-CN" sz="2400" dirty="0"/>
          </a:p>
          <a:p>
            <a:r>
              <a:rPr lang="en-US" altLang="zh-CN" sz="2800" dirty="0"/>
              <a:t>struct</a:t>
            </a:r>
            <a:r>
              <a:rPr lang="zh-CN" altLang="en-US" sz="2800" dirty="0"/>
              <a:t>无法继承，但可以实现接口</a:t>
            </a:r>
            <a:endParaRPr lang="en-US" altLang="zh-CN" sz="2800" dirty="0"/>
          </a:p>
          <a:p>
            <a:r>
              <a:rPr lang="zh-CN" altLang="en-US" sz="2800" dirty="0"/>
              <a:t>不允许无参构造函数和初始值</a:t>
            </a:r>
          </a:p>
        </p:txBody>
      </p:sp>
    </p:spTree>
    <p:extLst>
      <p:ext uri="{BB962C8B-B14F-4D97-AF65-F5344CB8AC3E}">
        <p14:creationId xmlns:p14="http://schemas.microsoft.com/office/powerpoint/2010/main" val="5234747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780E3-4174-4CF2-BD43-A4CCA960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IJobFor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E52F97-FF84-4E33-8C27-59FF8A1B9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9" y="90469"/>
            <a:ext cx="6067753" cy="6665334"/>
          </a:xfrm>
        </p:spPr>
      </p:pic>
    </p:spTree>
    <p:extLst>
      <p:ext uri="{BB962C8B-B14F-4D97-AF65-F5344CB8AC3E}">
        <p14:creationId xmlns:p14="http://schemas.microsoft.com/office/powerpoint/2010/main" val="1829599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EA7DE-6998-4045-BE16-02DAED11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2 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14677-74B1-4767-9F2A-32BFEF9C1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2F7597-F628-401E-9572-BC8246DD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88" y="1760634"/>
            <a:ext cx="8115362" cy="4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970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463A-48D1-4787-9651-C35EBE6F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E4B8A-CEB0-446C-9D98-18F56CD4A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41A55-8A03-4FBF-A4D4-1BCFBAC6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47" y="798220"/>
            <a:ext cx="6361490" cy="54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56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FC039-3071-48E6-805A-A18AF7F1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IJobParallelForTransform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F349D-5F5D-416B-9818-ED94B3B0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89E292-DFFC-4536-8A9E-9A4CFCEE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5" y="1760787"/>
            <a:ext cx="7149147" cy="36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54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DE54A-9C86-4089-A933-CABE9B41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02163-2BDD-4A8E-BFDF-70FA4F78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FF8B01-B880-4EBC-8C9D-C29E697C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8" y="176140"/>
            <a:ext cx="8194606" cy="66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924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BED47-DA68-4F8B-B66D-198D13D1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2D1C3B-8BC6-4E8C-9F5D-E6B6D15A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53667E-DE52-44C5-9141-1E92BD00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4" y="4629248"/>
            <a:ext cx="9884843" cy="952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BF94F-525B-4022-8574-C4B0CED4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67" y="1360334"/>
            <a:ext cx="5976501" cy="29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52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C1F51-8C1A-43C1-9E73-998BB037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FDAF1-92E9-47CD-BE6F-1D6E06ED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 to the Entity Component System and C# Job System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https://www.youtube.com/watch?v=WLfhUKp2gag</a:t>
            </a:r>
            <a:endParaRPr lang="en-US" altLang="zh-CN" dirty="0"/>
          </a:p>
          <a:p>
            <a:r>
              <a:rPr lang="en-US" altLang="zh-CN" dirty="0"/>
              <a:t>Job System</a:t>
            </a:r>
            <a:r>
              <a:rPr lang="zh-CN" altLang="en-US" dirty="0"/>
              <a:t>官方文档 </a:t>
            </a:r>
            <a:r>
              <a:rPr lang="en-US" altLang="zh-CN" dirty="0">
                <a:hlinkClick r:id="rId3"/>
              </a:rPr>
              <a:t>https://docs.unity3d.com/cn/current/Manual/JobSystem.html</a:t>
            </a:r>
            <a:endParaRPr lang="en-US" altLang="zh-CN" dirty="0"/>
          </a:p>
          <a:p>
            <a:r>
              <a:rPr lang="en-US" altLang="zh-CN" dirty="0"/>
              <a:t>ECS </a:t>
            </a:r>
            <a:r>
              <a:rPr lang="zh-CN" altLang="en-US" dirty="0"/>
              <a:t>官方文档 </a:t>
            </a:r>
            <a:r>
              <a:rPr lang="en-US" altLang="zh-CN" dirty="0">
                <a:hlinkClick r:id="rId4"/>
              </a:rPr>
              <a:t>https://docs.unity3d.com/Packages/com.unity.entities@0.17/manual/index.html</a:t>
            </a:r>
            <a:endParaRPr lang="en-US" altLang="zh-CN" dirty="0"/>
          </a:p>
          <a:p>
            <a:r>
              <a:rPr lang="en-US" altLang="zh-CN" dirty="0"/>
              <a:t>Unity game optimization : enhance and extend the performance of all aspects of your Unity games, Third Edition, Chapter 9</a:t>
            </a:r>
          </a:p>
        </p:txBody>
      </p:sp>
    </p:spTree>
    <p:extLst>
      <p:ext uri="{BB962C8B-B14F-4D97-AF65-F5344CB8AC3E}">
        <p14:creationId xmlns:p14="http://schemas.microsoft.com/office/powerpoint/2010/main" val="3640245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2ECE97-F76C-4784-BFFA-246C278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1390426"/>
          </a:xfrm>
        </p:spPr>
        <p:txBody>
          <a:bodyPr>
            <a:normAutofit/>
          </a:bodyPr>
          <a:lstStyle/>
          <a:p>
            <a:pPr algn="r"/>
            <a:r>
              <a:rPr lang="en-US" altLang="zh-CN" sz="8000" dirty="0"/>
              <a:t>Unity</a:t>
            </a:r>
            <a:r>
              <a:rPr lang="zh-CN" altLang="en-US" sz="8000" dirty="0"/>
              <a:t>中的设计模式</a:t>
            </a:r>
          </a:p>
        </p:txBody>
      </p:sp>
      <p:pic>
        <p:nvPicPr>
          <p:cNvPr id="3078" name="Picture 6" descr="Software Design Patterns">
            <a:extLst>
              <a:ext uri="{FF2B5EF4-FFF2-40B4-BE49-F238E27FC236}">
                <a16:creationId xmlns:a16="http://schemas.microsoft.com/office/drawing/2014/main" id="{7EB0D8BF-DBC8-4D11-A09A-3F379BB7206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45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671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formance Speedometer">
            <a:extLst>
              <a:ext uri="{FF2B5EF4-FFF2-40B4-BE49-F238E27FC236}">
                <a16:creationId xmlns:a16="http://schemas.microsoft.com/office/drawing/2014/main" id="{0560E293-0C6D-4F49-A542-3B54B721386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b="757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CA69BAE6-3D22-4D60-919D-18D9126B3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1390426"/>
          </a:xfrm>
        </p:spPr>
        <p:txBody>
          <a:bodyPr>
            <a:normAutofit/>
          </a:bodyPr>
          <a:lstStyle/>
          <a:p>
            <a:pPr algn="r"/>
            <a:r>
              <a:rPr lang="zh-CN" altLang="en-US" sz="8000"/>
              <a:t>脚本编辑技巧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7058006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E093B14-16D8-4F4C-A5E9-0477F90D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下次再做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D85E40E-8C6F-45C1-827C-63160F07F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谢谢茄子</a:t>
            </a:r>
          </a:p>
        </p:txBody>
      </p:sp>
    </p:spTree>
    <p:extLst>
      <p:ext uri="{BB962C8B-B14F-4D97-AF65-F5344CB8AC3E}">
        <p14:creationId xmlns:p14="http://schemas.microsoft.com/office/powerpoint/2010/main" val="346736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DA1AB-EBA6-403D-A5C9-8A5F8AA3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 class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307B6-6F8D-4791-81C3-14772CA10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只包含静态的方法和属性</a:t>
            </a:r>
            <a:endParaRPr lang="en-US" altLang="zh-CN" sz="2400" dirty="0"/>
          </a:p>
          <a:p>
            <a:r>
              <a:rPr lang="zh-CN" altLang="en-US" sz="2400" dirty="0"/>
              <a:t>和静态构造函数对应</a:t>
            </a:r>
          </a:p>
        </p:txBody>
      </p:sp>
    </p:spTree>
    <p:extLst>
      <p:ext uri="{BB962C8B-B14F-4D97-AF65-F5344CB8AC3E}">
        <p14:creationId xmlns:p14="http://schemas.microsoft.com/office/powerpoint/2010/main" val="90898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C8E63-D1D5-4F2F-84BA-B14F30FE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132039-CC28-49BA-9864-BD7DC4AB7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实现继承</a:t>
            </a:r>
            <a:endParaRPr lang="en-US" altLang="zh-CN" sz="2800" dirty="0"/>
          </a:p>
          <a:p>
            <a:pPr lvl="1"/>
            <a:r>
              <a:rPr lang="zh-CN" altLang="en-US" sz="2400" dirty="0"/>
              <a:t>继承某一个实现类</a:t>
            </a:r>
            <a:endParaRPr lang="en-US" altLang="zh-CN" sz="2400" dirty="0"/>
          </a:p>
          <a:p>
            <a:r>
              <a:rPr lang="zh-CN" altLang="en-US" sz="2800" dirty="0"/>
              <a:t>接口继承</a:t>
            </a:r>
            <a:endParaRPr lang="en-US" altLang="zh-CN" sz="2800" dirty="0"/>
          </a:p>
          <a:p>
            <a:pPr lvl="1"/>
            <a:r>
              <a:rPr lang="zh-CN" altLang="en-US" sz="2400" dirty="0"/>
              <a:t>继承一系列方法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dirty="0"/>
              <a:t>面向接口编程（</a:t>
            </a:r>
            <a:r>
              <a:rPr lang="en-US" altLang="zh-CN" sz="2800" dirty="0"/>
              <a:t>IOP</a:t>
            </a:r>
            <a:r>
              <a:rPr lang="zh-CN" altLang="en-US" sz="2800" dirty="0"/>
              <a:t>）！</a:t>
            </a:r>
          </a:p>
        </p:txBody>
      </p:sp>
    </p:spTree>
    <p:extLst>
      <p:ext uri="{BB962C8B-B14F-4D97-AF65-F5344CB8AC3E}">
        <p14:creationId xmlns:p14="http://schemas.microsoft.com/office/powerpoint/2010/main" val="371068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24C2-8332-4D80-AECA-3FC11EC6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实现继承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834306-8532-4E93-9844-379F3D90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public class A : B {}</a:t>
            </a:r>
          </a:p>
          <a:p>
            <a:r>
              <a:rPr lang="en-US" altLang="zh-CN" sz="2400" dirty="0"/>
              <a:t>virtual </a:t>
            </a:r>
            <a:r>
              <a:rPr lang="zh-CN" altLang="en-US" sz="2400" dirty="0"/>
              <a:t>关键字用来</a:t>
            </a:r>
            <a:r>
              <a:rPr lang="en-US" altLang="zh-CN" sz="2400" dirty="0"/>
              <a:t>override</a:t>
            </a:r>
          </a:p>
          <a:p>
            <a:r>
              <a:rPr lang="en-US" altLang="zh-CN" sz="2400" dirty="0"/>
              <a:t>base</a:t>
            </a:r>
            <a:r>
              <a:rPr lang="zh-CN" altLang="en-US" sz="2400" dirty="0"/>
              <a:t>关键字指向父类</a:t>
            </a:r>
            <a:endParaRPr lang="en-US" altLang="zh-CN" sz="2400" dirty="0"/>
          </a:p>
          <a:p>
            <a:r>
              <a:rPr lang="zh-CN" altLang="en-US" sz="2400" dirty="0"/>
              <a:t>构造函数继承</a:t>
            </a:r>
            <a:endParaRPr lang="en-US" altLang="zh-CN" sz="2400" dirty="0"/>
          </a:p>
          <a:p>
            <a:r>
              <a:rPr lang="en-US" altLang="zh-CN" sz="2400" dirty="0"/>
              <a:t>abstract</a:t>
            </a:r>
            <a:r>
              <a:rPr lang="zh-CN" altLang="en-US" sz="2400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103690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64ECC-F3A2-456E-BB34-3B951C86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B87786-62A8-4BF9-AB53-FAF4CDA2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2" y="2119338"/>
            <a:ext cx="3776944" cy="3770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45A02F-EFC5-4DCD-A4F9-741C26EC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26" y="365760"/>
            <a:ext cx="6710670" cy="4867271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5CC52AB-3C99-4E9D-AC32-1E28FF57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4492" y="4774625"/>
            <a:ext cx="2547309" cy="1717615"/>
          </a:xfrm>
        </p:spPr>
      </p:pic>
    </p:spTree>
    <p:extLst>
      <p:ext uri="{BB962C8B-B14F-4D97-AF65-F5344CB8AC3E}">
        <p14:creationId xmlns:p14="http://schemas.microsoft.com/office/powerpoint/2010/main" val="184583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A3952-9E86-4068-8811-3FED993F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接口继承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6E7470-E998-4513-9DB5-FCF414067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126" y="618564"/>
            <a:ext cx="6220327" cy="6035040"/>
          </a:xfrm>
        </p:spPr>
      </p:pic>
    </p:spTree>
    <p:extLst>
      <p:ext uri="{BB962C8B-B14F-4D97-AF65-F5344CB8AC3E}">
        <p14:creationId xmlns:p14="http://schemas.microsoft.com/office/powerpoint/2010/main" val="368705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FBA79D-C017-41D6-ADF9-952F3360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</a:t>
            </a:r>
            <a:r>
              <a:rPr lang="zh-CN" altLang="en-US" dirty="0"/>
              <a:t>与</a:t>
            </a:r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E518C5-B69B-41D0-8293-BB82E66D9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8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8CE60-B858-4D81-912F-06E403B9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值传递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40B52-9A56-4EB9-8045-EB59E9B0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考虑下面这个函数：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T</a:t>
            </a:r>
            <a:r>
              <a:rPr lang="zh-CN" altLang="en-US" sz="2400" dirty="0"/>
              <a:t>是</a:t>
            </a:r>
            <a:r>
              <a:rPr lang="en-US" altLang="zh-CN" sz="2400" dirty="0"/>
              <a:t>int</a:t>
            </a:r>
            <a:r>
              <a:rPr lang="zh-CN" altLang="en-US" sz="2400" dirty="0"/>
              <a:t>、</a:t>
            </a:r>
            <a:r>
              <a:rPr lang="en-US" altLang="zh-CN" sz="2400" dirty="0"/>
              <a:t>class</a:t>
            </a:r>
            <a:r>
              <a:rPr lang="zh-CN" altLang="en-US" sz="2400" dirty="0"/>
              <a:t>、</a:t>
            </a:r>
            <a:r>
              <a:rPr lang="en-US" altLang="zh-CN" sz="2400" dirty="0"/>
              <a:t>struct</a:t>
            </a:r>
            <a:r>
              <a:rPr lang="zh-CN" altLang="en-US" sz="2400" dirty="0"/>
              <a:t>的时候是否能成功实现交换功能呢？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FF421C-4F57-4DA3-8F6F-F879BDAA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34" y="2346132"/>
            <a:ext cx="3902060" cy="26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1096A-E3AF-46B2-AE28-5295C223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值传递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D81BF-003C-4543-8E9E-76884386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考虑下面这个函数：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如果</a:t>
            </a:r>
            <a:r>
              <a:rPr lang="en-US" altLang="zh-CN" sz="2400" dirty="0"/>
              <a:t>T</a:t>
            </a:r>
            <a:r>
              <a:rPr lang="zh-CN" altLang="en-US" sz="2400" dirty="0"/>
              <a:t>是</a:t>
            </a:r>
            <a:r>
              <a:rPr lang="en-US" altLang="zh-CN" sz="2400" dirty="0"/>
              <a:t>class</a:t>
            </a:r>
            <a:r>
              <a:rPr lang="zh-CN" altLang="en-US" sz="2400" dirty="0"/>
              <a:t>和</a:t>
            </a:r>
            <a:r>
              <a:rPr lang="en-US" altLang="zh-CN" sz="2400" dirty="0"/>
              <a:t>struct</a:t>
            </a:r>
            <a:r>
              <a:rPr lang="zh-CN" altLang="en-US" sz="2400" dirty="0"/>
              <a:t>，结果是否成功呢？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F55DFD-9129-4B28-8DDC-04759BFA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02" y="2370283"/>
            <a:ext cx="4267886" cy="25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4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9CD86-3C5F-490F-B7B3-CD98DB7D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值传递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E0D07F6-97CB-4A15-9DAE-6F67BB36DF76}"/>
              </a:ext>
            </a:extLst>
          </p:cNvPr>
          <p:cNvGrpSpPr/>
          <p:nvPr/>
        </p:nvGrpSpPr>
        <p:grpSpPr>
          <a:xfrm>
            <a:off x="591671" y="1828800"/>
            <a:ext cx="5163670" cy="4797911"/>
            <a:chOff x="591671" y="1828800"/>
            <a:chExt cx="5163670" cy="479791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1F775E-724F-46FB-B77B-C8068F02B5FE}"/>
                </a:ext>
              </a:extLst>
            </p:cNvPr>
            <p:cNvSpPr/>
            <p:nvPr/>
          </p:nvSpPr>
          <p:spPr>
            <a:xfrm>
              <a:off x="591671" y="1828800"/>
              <a:ext cx="5163670" cy="47979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zh-CN" altLang="en-US" sz="2400" dirty="0"/>
                <a:t>引用类型的值传递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E62608C-AFF2-47C8-B723-1E7374B4ED19}"/>
                </a:ext>
              </a:extLst>
            </p:cNvPr>
            <p:cNvSpPr/>
            <p:nvPr/>
          </p:nvSpPr>
          <p:spPr>
            <a:xfrm>
              <a:off x="1785769" y="2286000"/>
              <a:ext cx="1516829" cy="14737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A</a:t>
              </a:r>
              <a:endParaRPr lang="zh-CN" altLang="en-US" sz="3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D730F55-956A-41B2-A740-2D75847AAD43}"/>
                </a:ext>
              </a:extLst>
            </p:cNvPr>
            <p:cNvSpPr/>
            <p:nvPr/>
          </p:nvSpPr>
          <p:spPr>
            <a:xfrm>
              <a:off x="3831516" y="2286000"/>
              <a:ext cx="1516829" cy="14737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C58074-8498-4B85-98BF-191D8D7FC14C}"/>
                </a:ext>
              </a:extLst>
            </p:cNvPr>
            <p:cNvSpPr/>
            <p:nvPr/>
          </p:nvSpPr>
          <p:spPr>
            <a:xfrm>
              <a:off x="1785768" y="4211619"/>
              <a:ext cx="1516829" cy="53788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B97D47C-DA10-45DA-B31F-D593AE847CB5}"/>
                </a:ext>
              </a:extLst>
            </p:cNvPr>
            <p:cNvSpPr/>
            <p:nvPr/>
          </p:nvSpPr>
          <p:spPr>
            <a:xfrm>
              <a:off x="3831515" y="4211619"/>
              <a:ext cx="1516829" cy="53788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BF3B49E-9B7B-4110-A07F-2F7EF3FC3DFA}"/>
                </a:ext>
              </a:extLst>
            </p:cNvPr>
            <p:cNvCxnSpPr>
              <a:stCxn id="6" idx="0"/>
              <a:endCxn id="4" idx="2"/>
            </p:cNvCxnSpPr>
            <p:nvPr/>
          </p:nvCxnSpPr>
          <p:spPr>
            <a:xfrm flipV="1">
              <a:off x="2544183" y="3759798"/>
              <a:ext cx="1" cy="451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8857CD7-D15F-4BEB-9593-9AC57A835FE3}"/>
                </a:ext>
              </a:extLst>
            </p:cNvPr>
            <p:cNvCxnSpPr>
              <a:stCxn id="7" idx="0"/>
              <a:endCxn id="5" idx="2"/>
            </p:cNvCxnSpPr>
            <p:nvPr/>
          </p:nvCxnSpPr>
          <p:spPr>
            <a:xfrm flipV="1">
              <a:off x="4589930" y="3759798"/>
              <a:ext cx="1" cy="451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57E7B86-1808-45CB-9CDA-9B7B28AD1158}"/>
                </a:ext>
              </a:extLst>
            </p:cNvPr>
            <p:cNvSpPr/>
            <p:nvPr/>
          </p:nvSpPr>
          <p:spPr>
            <a:xfrm>
              <a:off x="1538344" y="5163671"/>
              <a:ext cx="4098663" cy="13255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dirty="0"/>
                <a:t>swap()</a:t>
              </a:r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5102A6-EA22-4A36-9D1B-7839A8794A9C}"/>
                </a:ext>
              </a:extLst>
            </p:cNvPr>
            <p:cNvSpPr/>
            <p:nvPr/>
          </p:nvSpPr>
          <p:spPr>
            <a:xfrm>
              <a:off x="1785768" y="5593977"/>
              <a:ext cx="1516829" cy="53788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aa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A18B339-14F0-4D8F-BC41-FE4E6FBC7C26}"/>
                </a:ext>
              </a:extLst>
            </p:cNvPr>
            <p:cNvSpPr/>
            <p:nvPr/>
          </p:nvSpPr>
          <p:spPr>
            <a:xfrm>
              <a:off x="3831515" y="5593977"/>
              <a:ext cx="1516829" cy="53788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bb</a:t>
              </a:r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C16353A-F470-4480-9182-3807CE0A4A23}"/>
                </a:ext>
              </a:extLst>
            </p:cNvPr>
            <p:cNvCxnSpPr>
              <a:cxnSpLocks/>
              <a:stCxn id="6" idx="2"/>
              <a:endCxn id="13" idx="0"/>
            </p:cNvCxnSpPr>
            <p:nvPr/>
          </p:nvCxnSpPr>
          <p:spPr>
            <a:xfrm>
              <a:off x="2544183" y="4749501"/>
              <a:ext cx="0" cy="8444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838B5C5-B4C8-4EF6-B833-9534F6093F47}"/>
                </a:ext>
              </a:extLst>
            </p:cNvPr>
            <p:cNvCxnSpPr>
              <a:cxnSpLocks/>
              <a:stCxn id="7" idx="2"/>
              <a:endCxn id="14" idx="0"/>
            </p:cNvCxnSpPr>
            <p:nvPr/>
          </p:nvCxnSpPr>
          <p:spPr>
            <a:xfrm>
              <a:off x="4589930" y="4749501"/>
              <a:ext cx="0" cy="844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8CE7EFB-FE7F-4CAC-9C76-624EA5B05806}"/>
                </a:ext>
              </a:extLst>
            </p:cNvPr>
            <p:cNvSpPr/>
            <p:nvPr/>
          </p:nvSpPr>
          <p:spPr>
            <a:xfrm>
              <a:off x="1963271" y="2490395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2F210CF-CF54-4869-A352-B4A39BA5174E}"/>
                </a:ext>
              </a:extLst>
            </p:cNvPr>
            <p:cNvSpPr/>
            <p:nvPr/>
          </p:nvSpPr>
          <p:spPr>
            <a:xfrm>
              <a:off x="2775473" y="2490395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8E67B8F-013D-421E-AD7E-042794BB8A20}"/>
                </a:ext>
              </a:extLst>
            </p:cNvPr>
            <p:cNvSpPr/>
            <p:nvPr/>
          </p:nvSpPr>
          <p:spPr>
            <a:xfrm>
              <a:off x="1963271" y="3221915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F5A7D96-2C52-459C-ABA7-B73F4DC47EC4}"/>
                </a:ext>
              </a:extLst>
            </p:cNvPr>
            <p:cNvSpPr/>
            <p:nvPr/>
          </p:nvSpPr>
          <p:spPr>
            <a:xfrm>
              <a:off x="2775472" y="3221915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6EA8286-89A2-4924-8ECA-1C7F19CB481D}"/>
                </a:ext>
              </a:extLst>
            </p:cNvPr>
            <p:cNvSpPr/>
            <p:nvPr/>
          </p:nvSpPr>
          <p:spPr>
            <a:xfrm>
              <a:off x="3969571" y="2439296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1446C31-20D7-4DAD-8288-9919EF75FD9C}"/>
                </a:ext>
              </a:extLst>
            </p:cNvPr>
            <p:cNvSpPr/>
            <p:nvPr/>
          </p:nvSpPr>
          <p:spPr>
            <a:xfrm>
              <a:off x="4815841" y="2431227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79CC5F3-0636-4BD1-8DEB-331877EAAD1F}"/>
                </a:ext>
              </a:extLst>
            </p:cNvPr>
            <p:cNvSpPr/>
            <p:nvPr/>
          </p:nvSpPr>
          <p:spPr>
            <a:xfrm>
              <a:off x="3969570" y="3207282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0530E4B-FF3C-425F-A8A6-A04B01A692E7}"/>
                </a:ext>
              </a:extLst>
            </p:cNvPr>
            <p:cNvSpPr/>
            <p:nvPr/>
          </p:nvSpPr>
          <p:spPr>
            <a:xfrm>
              <a:off x="4815840" y="3207281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2CE8E84-2CB0-40FA-BEBA-A98CF2D00E1F}"/>
                </a:ext>
              </a:extLst>
            </p:cNvPr>
            <p:cNvSpPr txBox="1"/>
            <p:nvPr/>
          </p:nvSpPr>
          <p:spPr>
            <a:xfrm>
              <a:off x="2502944" y="4832741"/>
              <a:ext cx="928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copy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3F61F48F-59E6-4D4C-B5FF-DB5048EF5130}"/>
                </a:ext>
              </a:extLst>
            </p:cNvPr>
            <p:cNvSpPr txBox="1"/>
            <p:nvPr/>
          </p:nvSpPr>
          <p:spPr>
            <a:xfrm>
              <a:off x="4586336" y="4849598"/>
              <a:ext cx="928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copy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B7844F5-B18D-49B6-97C7-046B1C7655DC}"/>
              </a:ext>
            </a:extLst>
          </p:cNvPr>
          <p:cNvGrpSpPr/>
          <p:nvPr/>
        </p:nvGrpSpPr>
        <p:grpSpPr>
          <a:xfrm>
            <a:off x="5896981" y="1828800"/>
            <a:ext cx="5163670" cy="4797911"/>
            <a:chOff x="5896981" y="1828800"/>
            <a:chExt cx="5163670" cy="479791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A5B2C9B-F38F-4687-B659-048F1788094C}"/>
                </a:ext>
              </a:extLst>
            </p:cNvPr>
            <p:cNvSpPr/>
            <p:nvPr/>
          </p:nvSpPr>
          <p:spPr>
            <a:xfrm>
              <a:off x="5896981" y="1828800"/>
              <a:ext cx="5163670" cy="47979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zh-CN" altLang="en-US" sz="2400" dirty="0"/>
                <a:t>值类型的值传递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6B58F79-7111-4338-9B6D-88617B6CC125}"/>
                </a:ext>
              </a:extLst>
            </p:cNvPr>
            <p:cNvSpPr/>
            <p:nvPr/>
          </p:nvSpPr>
          <p:spPr>
            <a:xfrm>
              <a:off x="7091079" y="2286000"/>
              <a:ext cx="1516829" cy="14737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A</a:t>
              </a:r>
              <a:endParaRPr lang="zh-CN" altLang="en-US" sz="36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F03DD5B-4C01-45BA-8189-1272F5F459EB}"/>
                </a:ext>
              </a:extLst>
            </p:cNvPr>
            <p:cNvSpPr/>
            <p:nvPr/>
          </p:nvSpPr>
          <p:spPr>
            <a:xfrm>
              <a:off x="9136826" y="2286000"/>
              <a:ext cx="1516829" cy="14737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B</a:t>
              </a:r>
              <a:endParaRPr lang="zh-CN" altLang="en-US" sz="32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55CFE0E-349C-4365-9C47-62B779C57BC3}"/>
                </a:ext>
              </a:extLst>
            </p:cNvPr>
            <p:cNvSpPr/>
            <p:nvPr/>
          </p:nvSpPr>
          <p:spPr>
            <a:xfrm>
              <a:off x="6843654" y="4405256"/>
              <a:ext cx="4098663" cy="20839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zh-CN" dirty="0"/>
                <a:t>swap()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5BC0AC4-601B-4D41-931A-9F7BA8064FA4}"/>
                </a:ext>
              </a:extLst>
            </p:cNvPr>
            <p:cNvSpPr/>
            <p:nvPr/>
          </p:nvSpPr>
          <p:spPr>
            <a:xfrm>
              <a:off x="7091079" y="4658061"/>
              <a:ext cx="1516829" cy="14737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AA</a:t>
              </a:r>
              <a:endParaRPr lang="zh-CN" altLang="en-US" sz="3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E741C83-A6AD-490E-A9EF-D407F144A597}"/>
                </a:ext>
              </a:extLst>
            </p:cNvPr>
            <p:cNvSpPr/>
            <p:nvPr/>
          </p:nvSpPr>
          <p:spPr>
            <a:xfrm>
              <a:off x="9136826" y="4658061"/>
              <a:ext cx="1516829" cy="14737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BB</a:t>
              </a:r>
              <a:endParaRPr lang="zh-CN" altLang="en-US" sz="3200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E82B8EB-2BD1-4FDA-8452-E8C8A6AC1117}"/>
                </a:ext>
              </a:extLst>
            </p:cNvPr>
            <p:cNvCxnSpPr>
              <a:stCxn id="23" idx="2"/>
              <a:endCxn id="34" idx="0"/>
            </p:cNvCxnSpPr>
            <p:nvPr/>
          </p:nvCxnSpPr>
          <p:spPr>
            <a:xfrm>
              <a:off x="7849494" y="3759798"/>
              <a:ext cx="0" cy="898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97E06BE2-BECF-47AE-B37B-67204F6FAEE6}"/>
                </a:ext>
              </a:extLst>
            </p:cNvPr>
            <p:cNvCxnSpPr>
              <a:cxnSpLocks/>
              <a:stCxn id="24" idx="2"/>
              <a:endCxn id="35" idx="0"/>
            </p:cNvCxnSpPr>
            <p:nvPr/>
          </p:nvCxnSpPr>
          <p:spPr>
            <a:xfrm>
              <a:off x="9895241" y="3759798"/>
              <a:ext cx="0" cy="898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278CF-1169-4D9C-817A-D80DFCE97B93}"/>
                </a:ext>
              </a:extLst>
            </p:cNvPr>
            <p:cNvSpPr/>
            <p:nvPr/>
          </p:nvSpPr>
          <p:spPr>
            <a:xfrm>
              <a:off x="7236310" y="2427353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A8B18DE-2E4D-45D9-9992-731AAE5C6E06}"/>
                </a:ext>
              </a:extLst>
            </p:cNvPr>
            <p:cNvSpPr/>
            <p:nvPr/>
          </p:nvSpPr>
          <p:spPr>
            <a:xfrm>
              <a:off x="8082580" y="2419284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696C6A6-D7CA-4E85-A385-E140BE6FCD6B}"/>
                </a:ext>
              </a:extLst>
            </p:cNvPr>
            <p:cNvSpPr/>
            <p:nvPr/>
          </p:nvSpPr>
          <p:spPr>
            <a:xfrm>
              <a:off x="7236309" y="3195339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D5BEF67-DA9B-48BB-A6AB-8A709178E85A}"/>
                </a:ext>
              </a:extLst>
            </p:cNvPr>
            <p:cNvSpPr/>
            <p:nvPr/>
          </p:nvSpPr>
          <p:spPr>
            <a:xfrm>
              <a:off x="8082579" y="3195338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E6A0B32-C7A1-47C9-9884-BFDDD65BCC54}"/>
                </a:ext>
              </a:extLst>
            </p:cNvPr>
            <p:cNvSpPr/>
            <p:nvPr/>
          </p:nvSpPr>
          <p:spPr>
            <a:xfrm>
              <a:off x="9273096" y="2433166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884FF52-4C65-49C6-8B3E-1574A94348BE}"/>
                </a:ext>
              </a:extLst>
            </p:cNvPr>
            <p:cNvSpPr/>
            <p:nvPr/>
          </p:nvSpPr>
          <p:spPr>
            <a:xfrm>
              <a:off x="10119366" y="2425097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9236BE1-8361-4523-B915-BDD81959B321}"/>
                </a:ext>
              </a:extLst>
            </p:cNvPr>
            <p:cNvSpPr/>
            <p:nvPr/>
          </p:nvSpPr>
          <p:spPr>
            <a:xfrm>
              <a:off x="9273095" y="3201152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607F4FB-CE4F-467D-839A-09124D35B436}"/>
                </a:ext>
              </a:extLst>
            </p:cNvPr>
            <p:cNvSpPr/>
            <p:nvPr/>
          </p:nvSpPr>
          <p:spPr>
            <a:xfrm>
              <a:off x="10119365" y="3201151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C0FE1B6-028D-454A-8EE8-5190EF3F57D0}"/>
                </a:ext>
              </a:extLst>
            </p:cNvPr>
            <p:cNvSpPr/>
            <p:nvPr/>
          </p:nvSpPr>
          <p:spPr>
            <a:xfrm>
              <a:off x="7238103" y="4801352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5C2461F-796D-4F96-9973-36018DBC7B6D}"/>
                </a:ext>
              </a:extLst>
            </p:cNvPr>
            <p:cNvSpPr/>
            <p:nvPr/>
          </p:nvSpPr>
          <p:spPr>
            <a:xfrm>
              <a:off x="8084373" y="4793283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56B642C-2CE4-49D1-B0E1-E9E267E80884}"/>
                </a:ext>
              </a:extLst>
            </p:cNvPr>
            <p:cNvSpPr/>
            <p:nvPr/>
          </p:nvSpPr>
          <p:spPr>
            <a:xfrm>
              <a:off x="7238102" y="5569338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F738E-C2FD-40EC-A007-D0F1FB374C52}"/>
                </a:ext>
              </a:extLst>
            </p:cNvPr>
            <p:cNvSpPr/>
            <p:nvPr/>
          </p:nvSpPr>
          <p:spPr>
            <a:xfrm>
              <a:off x="8084372" y="5569337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649BD6E-E153-4AB9-8830-203C3BD06262}"/>
                </a:ext>
              </a:extLst>
            </p:cNvPr>
            <p:cNvSpPr/>
            <p:nvPr/>
          </p:nvSpPr>
          <p:spPr>
            <a:xfrm>
              <a:off x="9273096" y="4801352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EC8A91C-69BC-44E2-84D5-ED5AD48A9DB0}"/>
                </a:ext>
              </a:extLst>
            </p:cNvPr>
            <p:cNvSpPr/>
            <p:nvPr/>
          </p:nvSpPr>
          <p:spPr>
            <a:xfrm>
              <a:off x="10119366" y="4793283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E4208DD-1381-4172-A89F-1609C6A5D6DD}"/>
                </a:ext>
              </a:extLst>
            </p:cNvPr>
            <p:cNvSpPr/>
            <p:nvPr/>
          </p:nvSpPr>
          <p:spPr>
            <a:xfrm>
              <a:off x="9273095" y="5569338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4EDC7BA-5533-49F4-9607-0D992F3B2E79}"/>
                </a:ext>
              </a:extLst>
            </p:cNvPr>
            <p:cNvSpPr/>
            <p:nvPr/>
          </p:nvSpPr>
          <p:spPr>
            <a:xfrm>
              <a:off x="10119365" y="5569337"/>
              <a:ext cx="398033" cy="4141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D4E0980-93AE-4ADE-9675-DCA5608ED67D}"/>
                </a:ext>
              </a:extLst>
            </p:cNvPr>
            <p:cNvSpPr txBox="1"/>
            <p:nvPr/>
          </p:nvSpPr>
          <p:spPr>
            <a:xfrm>
              <a:off x="7835147" y="3929874"/>
              <a:ext cx="928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copy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EF4DD4D-169A-4B30-B5A6-3ED36FFF5029}"/>
                </a:ext>
              </a:extLst>
            </p:cNvPr>
            <p:cNvSpPr txBox="1"/>
            <p:nvPr/>
          </p:nvSpPr>
          <p:spPr>
            <a:xfrm>
              <a:off x="9854006" y="3919844"/>
              <a:ext cx="928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copy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94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580142-10DB-438F-81CD-BAD5B6F9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F4CC50-F6AE-4BF1-8ECD-8940178F8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3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A86E0-BBC3-47D6-AB09-33F8E395D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130" y="1452283"/>
            <a:ext cx="9692640" cy="4012602"/>
          </a:xfrm>
        </p:spPr>
        <p:txBody>
          <a:bodyPr anchor="ctr">
            <a:normAutofit/>
          </a:bodyPr>
          <a:lstStyle/>
          <a:p>
            <a:pPr algn="r"/>
            <a:r>
              <a:rPr lang="zh-CN" altLang="en-US" sz="6600" dirty="0">
                <a:latin typeface="楷体" panose="02010609060101010101" pitchFamily="49" charset="-122"/>
                <a:ea typeface="楷体" panose="02010609060101010101" pitchFamily="49" charset="-122"/>
              </a:rPr>
              <a:t>不论值类型还是引用类型，</a:t>
            </a:r>
            <a:br>
              <a:rPr lang="en-US" altLang="zh-CN" sz="6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6600" dirty="0">
                <a:latin typeface="楷体" panose="02010609060101010101" pitchFamily="49" charset="-122"/>
                <a:ea typeface="楷体" panose="02010609060101010101" pitchFamily="49" charset="-122"/>
              </a:rPr>
              <a:t>值传递永远是值传递。</a:t>
            </a:r>
          </a:p>
        </p:txBody>
      </p:sp>
    </p:spTree>
    <p:extLst>
      <p:ext uri="{BB962C8B-B14F-4D97-AF65-F5344CB8AC3E}">
        <p14:creationId xmlns:p14="http://schemas.microsoft.com/office/powerpoint/2010/main" val="277331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00F26-05A2-4233-BB71-6973FC29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1D55F2-5168-40C7-BB8B-BDA69C87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ref</a:t>
            </a:r>
            <a:r>
              <a:rPr lang="zh-CN" altLang="en-US" sz="2400" dirty="0"/>
              <a:t>不经过复制，直接把参数的地址传入。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20EF06-DA06-4206-99FB-88C6A815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33" y="2363161"/>
            <a:ext cx="5320869" cy="28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C70C9-EC17-4488-B02C-2BD0C373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A90B0-AA9E-4E91-A94E-12537A91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49A0A-FB51-45A6-B607-40B6507C40F7}"/>
              </a:ext>
            </a:extLst>
          </p:cNvPr>
          <p:cNvSpPr/>
          <p:nvPr/>
        </p:nvSpPr>
        <p:spPr>
          <a:xfrm>
            <a:off x="591671" y="1828800"/>
            <a:ext cx="5163670" cy="47979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引用类型的引用传递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5B904-E425-47B1-8628-1DD804711877}"/>
              </a:ext>
            </a:extLst>
          </p:cNvPr>
          <p:cNvSpPr/>
          <p:nvPr/>
        </p:nvSpPr>
        <p:spPr>
          <a:xfrm>
            <a:off x="1481515" y="2460998"/>
            <a:ext cx="1516829" cy="14737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</a:t>
            </a:r>
            <a:endParaRPr lang="zh-CN" altLang="en-US" sz="3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E50E72-D1CD-43D1-98D8-565A0F24E054}"/>
              </a:ext>
            </a:extLst>
          </p:cNvPr>
          <p:cNvSpPr/>
          <p:nvPr/>
        </p:nvSpPr>
        <p:spPr>
          <a:xfrm>
            <a:off x="3527262" y="2460998"/>
            <a:ext cx="1516829" cy="14737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3C6051-141C-49FA-97FE-5C0FA37EDE6A}"/>
              </a:ext>
            </a:extLst>
          </p:cNvPr>
          <p:cNvSpPr/>
          <p:nvPr/>
        </p:nvSpPr>
        <p:spPr>
          <a:xfrm>
            <a:off x="1481514" y="4386617"/>
            <a:ext cx="1516829" cy="537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15AB19-2CE4-43F1-BC5F-F52AF9C154B0}"/>
              </a:ext>
            </a:extLst>
          </p:cNvPr>
          <p:cNvSpPr/>
          <p:nvPr/>
        </p:nvSpPr>
        <p:spPr>
          <a:xfrm>
            <a:off x="3527261" y="4386617"/>
            <a:ext cx="1516829" cy="537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59030BA-3D0E-4575-98C9-C6D4744FC999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2239929" y="3934796"/>
            <a:ext cx="1" cy="45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509F42-1FCF-436A-B2E6-910EFA488CE5}"/>
              </a:ext>
            </a:extLst>
          </p:cNvPr>
          <p:cNvCxnSpPr>
            <a:stCxn id="9" idx="0"/>
            <a:endCxn id="7" idx="2"/>
          </p:cNvCxnSpPr>
          <p:nvPr/>
        </p:nvCxnSpPr>
        <p:spPr>
          <a:xfrm flipV="1">
            <a:off x="4285676" y="3934796"/>
            <a:ext cx="1" cy="45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33262B7-F570-432D-860E-A774739BB104}"/>
              </a:ext>
            </a:extLst>
          </p:cNvPr>
          <p:cNvSpPr/>
          <p:nvPr/>
        </p:nvSpPr>
        <p:spPr>
          <a:xfrm>
            <a:off x="1234090" y="5768975"/>
            <a:ext cx="4098663" cy="5486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swap()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F339661-3DFB-4356-8757-D1A35010CD8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39929" y="4924499"/>
            <a:ext cx="0" cy="844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8FD196-73E6-4727-9DEC-A70B7A927DB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285676" y="4924499"/>
            <a:ext cx="0" cy="84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A875D82-1674-4532-BA6E-39D13345DD30}"/>
              </a:ext>
            </a:extLst>
          </p:cNvPr>
          <p:cNvSpPr/>
          <p:nvPr/>
        </p:nvSpPr>
        <p:spPr>
          <a:xfrm>
            <a:off x="1659017" y="2665393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941573-E478-4760-B8D4-30BBAC7602E2}"/>
              </a:ext>
            </a:extLst>
          </p:cNvPr>
          <p:cNvSpPr/>
          <p:nvPr/>
        </p:nvSpPr>
        <p:spPr>
          <a:xfrm>
            <a:off x="2471219" y="2665393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AF4202-00EC-49D3-82D4-26AB80C91960}"/>
              </a:ext>
            </a:extLst>
          </p:cNvPr>
          <p:cNvSpPr/>
          <p:nvPr/>
        </p:nvSpPr>
        <p:spPr>
          <a:xfrm>
            <a:off x="1659017" y="3396913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F77608E-8779-470F-B33B-6B518235E604}"/>
              </a:ext>
            </a:extLst>
          </p:cNvPr>
          <p:cNvSpPr/>
          <p:nvPr/>
        </p:nvSpPr>
        <p:spPr>
          <a:xfrm>
            <a:off x="2471218" y="3396913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F25DAB-E2E8-4700-9073-C427452B4B8A}"/>
              </a:ext>
            </a:extLst>
          </p:cNvPr>
          <p:cNvSpPr/>
          <p:nvPr/>
        </p:nvSpPr>
        <p:spPr>
          <a:xfrm>
            <a:off x="3665317" y="2614294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A6B225-3460-4C04-A36B-AA415AEDB210}"/>
              </a:ext>
            </a:extLst>
          </p:cNvPr>
          <p:cNvSpPr/>
          <p:nvPr/>
        </p:nvSpPr>
        <p:spPr>
          <a:xfrm>
            <a:off x="4511587" y="2606225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72C608-FF78-4CE2-9D39-826692DA5A2A}"/>
              </a:ext>
            </a:extLst>
          </p:cNvPr>
          <p:cNvSpPr/>
          <p:nvPr/>
        </p:nvSpPr>
        <p:spPr>
          <a:xfrm>
            <a:off x="3665316" y="3382280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FD9AF6E-9121-4250-B4D6-AD6711A223DD}"/>
              </a:ext>
            </a:extLst>
          </p:cNvPr>
          <p:cNvSpPr/>
          <p:nvPr/>
        </p:nvSpPr>
        <p:spPr>
          <a:xfrm>
            <a:off x="4511586" y="3382279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BE66E2-EB39-4CAD-8DC0-B014CF822F19}"/>
              </a:ext>
            </a:extLst>
          </p:cNvPr>
          <p:cNvSpPr txBox="1"/>
          <p:nvPr/>
        </p:nvSpPr>
        <p:spPr>
          <a:xfrm>
            <a:off x="2198690" y="5007739"/>
            <a:ext cx="92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ref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D6D6F2-00D0-4E5B-8024-2C8767BA6F2F}"/>
              </a:ext>
            </a:extLst>
          </p:cNvPr>
          <p:cNvSpPr txBox="1"/>
          <p:nvPr/>
        </p:nvSpPr>
        <p:spPr>
          <a:xfrm>
            <a:off x="4282082" y="5024596"/>
            <a:ext cx="92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ref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C52E3D2-8074-4BA8-9F43-1116320905BD}"/>
              </a:ext>
            </a:extLst>
          </p:cNvPr>
          <p:cNvSpPr/>
          <p:nvPr/>
        </p:nvSpPr>
        <p:spPr>
          <a:xfrm>
            <a:off x="5886224" y="1828800"/>
            <a:ext cx="5163670" cy="47979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值类型的引用传递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7D8832-C2E6-4461-ACA9-D9063D3E70F8}"/>
              </a:ext>
            </a:extLst>
          </p:cNvPr>
          <p:cNvSpPr/>
          <p:nvPr/>
        </p:nvSpPr>
        <p:spPr>
          <a:xfrm>
            <a:off x="6803850" y="2780852"/>
            <a:ext cx="1516829" cy="14737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</a:t>
            </a:r>
            <a:endParaRPr lang="zh-CN" altLang="en-US" sz="3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13F5C95-56A0-404A-84A9-AF6470F0B152}"/>
              </a:ext>
            </a:extLst>
          </p:cNvPr>
          <p:cNvSpPr/>
          <p:nvPr/>
        </p:nvSpPr>
        <p:spPr>
          <a:xfrm>
            <a:off x="8849597" y="2780852"/>
            <a:ext cx="1516829" cy="14737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B</a:t>
            </a:r>
            <a:endParaRPr lang="zh-CN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E722B8-BC97-48FC-BDD8-552D9D40647B}"/>
              </a:ext>
            </a:extLst>
          </p:cNvPr>
          <p:cNvSpPr/>
          <p:nvPr/>
        </p:nvSpPr>
        <p:spPr>
          <a:xfrm>
            <a:off x="6554993" y="5152913"/>
            <a:ext cx="4098663" cy="5755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swap()</a:t>
            </a:r>
            <a:endParaRPr lang="zh-CN" altLang="en-US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C1219B9-0B8E-4389-A07F-817836B7D9E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562265" y="4254650"/>
            <a:ext cx="0" cy="89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604ABF4-B041-4C43-ABF8-E436DE929C7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608012" y="4254650"/>
            <a:ext cx="0" cy="89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021549E-D1E5-40A0-900B-85040C19EA74}"/>
              </a:ext>
            </a:extLst>
          </p:cNvPr>
          <p:cNvSpPr/>
          <p:nvPr/>
        </p:nvSpPr>
        <p:spPr>
          <a:xfrm>
            <a:off x="6949081" y="2922205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DCA9276-F905-49EB-A580-8D40457EF56B}"/>
              </a:ext>
            </a:extLst>
          </p:cNvPr>
          <p:cNvSpPr/>
          <p:nvPr/>
        </p:nvSpPr>
        <p:spPr>
          <a:xfrm>
            <a:off x="7795351" y="2914136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9A8E96-6F09-403C-86FB-F6B89AC9A755}"/>
              </a:ext>
            </a:extLst>
          </p:cNvPr>
          <p:cNvSpPr/>
          <p:nvPr/>
        </p:nvSpPr>
        <p:spPr>
          <a:xfrm>
            <a:off x="6949080" y="3690191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00B99FD-3DE6-48FB-8E86-68A63B89E38C}"/>
              </a:ext>
            </a:extLst>
          </p:cNvPr>
          <p:cNvSpPr/>
          <p:nvPr/>
        </p:nvSpPr>
        <p:spPr>
          <a:xfrm>
            <a:off x="7795350" y="3690190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01BA402-184D-4BBF-B416-824DB41D3104}"/>
              </a:ext>
            </a:extLst>
          </p:cNvPr>
          <p:cNvSpPr/>
          <p:nvPr/>
        </p:nvSpPr>
        <p:spPr>
          <a:xfrm>
            <a:off x="8985867" y="2928018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02D8F3-F7E4-46DB-9E6C-5642AC163C35}"/>
              </a:ext>
            </a:extLst>
          </p:cNvPr>
          <p:cNvSpPr/>
          <p:nvPr/>
        </p:nvSpPr>
        <p:spPr>
          <a:xfrm>
            <a:off x="9832137" y="2919949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AA42A41-4121-4FB6-BBD4-C0584171645D}"/>
              </a:ext>
            </a:extLst>
          </p:cNvPr>
          <p:cNvSpPr/>
          <p:nvPr/>
        </p:nvSpPr>
        <p:spPr>
          <a:xfrm>
            <a:off x="8985866" y="3696004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E298CFB-CDF7-4E52-9CC2-D0D8569E3238}"/>
              </a:ext>
            </a:extLst>
          </p:cNvPr>
          <p:cNvSpPr/>
          <p:nvPr/>
        </p:nvSpPr>
        <p:spPr>
          <a:xfrm>
            <a:off x="9832136" y="3696003"/>
            <a:ext cx="398033" cy="414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7EFB3C-6C25-4FCE-B0EF-BC0C9E1585A8}"/>
              </a:ext>
            </a:extLst>
          </p:cNvPr>
          <p:cNvSpPr txBox="1"/>
          <p:nvPr/>
        </p:nvSpPr>
        <p:spPr>
          <a:xfrm>
            <a:off x="7547918" y="4424726"/>
            <a:ext cx="92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ref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00CFB16-9421-41CB-A874-C2742E75F691}"/>
              </a:ext>
            </a:extLst>
          </p:cNvPr>
          <p:cNvSpPr txBox="1"/>
          <p:nvPr/>
        </p:nvSpPr>
        <p:spPr>
          <a:xfrm>
            <a:off x="9566777" y="4414696"/>
            <a:ext cx="92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ref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39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CB3A3-C5BA-4DAE-819F-264472EF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5D3829-27E7-46B9-BFB9-78CF2E08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out</a:t>
            </a:r>
            <a:r>
              <a:rPr lang="zh-CN" altLang="en-US" sz="2800" dirty="0"/>
              <a:t>是一种特殊的参数：用</a:t>
            </a:r>
            <a:r>
              <a:rPr lang="en-US" altLang="zh-CN" sz="2800" dirty="0"/>
              <a:t>out</a:t>
            </a:r>
            <a:r>
              <a:rPr lang="zh-CN" altLang="en-US" sz="2800" dirty="0"/>
              <a:t>标识表明这个参数用来输出</a:t>
            </a:r>
            <a:endParaRPr lang="en-US" altLang="zh-CN" sz="2800" dirty="0"/>
          </a:p>
          <a:p>
            <a:r>
              <a:rPr lang="zh-CN" altLang="en-US" sz="2800" dirty="0"/>
              <a:t>用途：多个变量返回</a:t>
            </a:r>
            <a:endParaRPr lang="en-US" altLang="zh-CN" sz="2800" dirty="0"/>
          </a:p>
          <a:p>
            <a:r>
              <a:rPr lang="zh-CN" altLang="en-US" sz="2800" dirty="0"/>
              <a:t>传入无需初始化</a:t>
            </a:r>
            <a:endParaRPr lang="en-US" altLang="zh-CN" sz="2800" dirty="0"/>
          </a:p>
          <a:p>
            <a:r>
              <a:rPr lang="zh-CN" altLang="en-US" sz="2800" dirty="0"/>
              <a:t>强制在方法内进行赋值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51291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47232-8132-46D3-BD06-FE217BAA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C0008-20C7-4861-95A6-E28FE2717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能使用</a:t>
            </a:r>
            <a:r>
              <a:rPr lang="en-US" altLang="zh-CN" sz="2400" dirty="0"/>
              <a:t>out</a:t>
            </a:r>
            <a:r>
              <a:rPr lang="zh-CN" altLang="en-US" sz="2400" dirty="0"/>
              <a:t>的时候</a:t>
            </a:r>
            <a:endParaRPr lang="en-US" altLang="zh-CN" sz="2400" dirty="0"/>
          </a:p>
          <a:p>
            <a:r>
              <a:rPr lang="zh-CN" altLang="en-US" sz="2400" dirty="0"/>
              <a:t>建议使用</a:t>
            </a:r>
            <a:r>
              <a:rPr lang="en-US" altLang="zh-CN" sz="2400" dirty="0"/>
              <a:t>out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48AD7C-3A0F-4FAE-8824-A4221BDF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75" y="0"/>
            <a:ext cx="532759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4AEA3F-09DD-4DAA-BBE4-17248F278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759962"/>
            <a:ext cx="3392568" cy="21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8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CB210C-9AE7-4BA1-97FC-150034C0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D4FB11-8A41-4A31-9765-F54BCA145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74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C40E03-4F4B-4752-A043-A8079DAF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泛型类</a:t>
            </a:r>
            <a:r>
              <a:rPr lang="en-US" altLang="zh-CN" dirty="0"/>
              <a:t>/</a:t>
            </a:r>
            <a:r>
              <a:rPr lang="zh-CN" altLang="en-US" dirty="0"/>
              <a:t>接口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70A4881-2DAB-4170-8C94-07C7DDA22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9E223E-1D7D-4047-8C36-5DA2EBA4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5907466" cy="47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1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DD034-5CC2-4735-A23E-29F20BF7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70C6A-EF4A-471F-B225-C729124C7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223AA3-DDFF-4EFD-A6D0-523ACAA1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5" y="1828800"/>
            <a:ext cx="7500780" cy="21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C0382-096A-4AED-8470-5D766AD3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泛型约束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0E765-E558-4406-B447-696BC2DF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为什么需要约束？</a:t>
            </a:r>
            <a:endParaRPr lang="en-US" altLang="zh-CN" sz="2000" dirty="0"/>
          </a:p>
          <a:p>
            <a:r>
              <a:rPr lang="zh-CN" altLang="en-US" sz="2000" dirty="0"/>
              <a:t>考虑这样一种情况：我们希望有这样一个类能让泛型调用一个特殊方法，也就是认为</a:t>
            </a:r>
            <a:r>
              <a:rPr lang="en-US" altLang="zh-CN" sz="2000" dirty="0"/>
              <a:t>T</a:t>
            </a:r>
            <a:r>
              <a:rPr lang="zh-CN" altLang="en-US" sz="2000" dirty="0"/>
              <a:t>是一个</a:t>
            </a:r>
            <a:r>
              <a:rPr lang="en-US" altLang="zh-CN" sz="2000" dirty="0" err="1"/>
              <a:t>MyInterface</a:t>
            </a:r>
            <a:r>
              <a:rPr lang="zh-CN" altLang="en-US" sz="2000" dirty="0"/>
              <a:t>的实例，可能会这么写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运行时错误！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6AD44-554E-41E1-8C07-91BEF209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35" y="3010298"/>
            <a:ext cx="3883946" cy="216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7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2088C-5110-46BF-B73C-3D61747A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泛型约束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53CF9-DD2C-47BE-98B9-BE2D945E3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4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where</a:t>
            </a:r>
            <a:r>
              <a:rPr lang="zh-CN" altLang="en-US" sz="2400" dirty="0"/>
              <a:t>关键字对泛型进行约束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有很多约束类型，不展开了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DE8AE-1E00-4455-A03A-F0D4304E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2268138"/>
            <a:ext cx="6777318" cy="352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847D9-4AB2-4CCE-98EF-E8538138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FD278-DB2F-42ED-A6AE-AA12335B3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085" y="2140903"/>
            <a:ext cx="2653912" cy="4351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Unity</a:t>
            </a:r>
            <a:r>
              <a:rPr lang="zh-CN" altLang="en-US" sz="2800" dirty="0"/>
              <a:t>中的</a:t>
            </a:r>
            <a:r>
              <a:rPr lang="en-US" altLang="zh-CN" sz="2800" dirty="0"/>
              <a:t>C#</a:t>
            </a:r>
          </a:p>
          <a:p>
            <a:pPr lvl="1"/>
            <a:r>
              <a:rPr lang="en-US" altLang="zh-CN" sz="2400" dirty="0"/>
              <a:t>Unity</a:t>
            </a:r>
            <a:r>
              <a:rPr lang="zh-CN" altLang="en-US" sz="2400" dirty="0"/>
              <a:t>架构</a:t>
            </a:r>
            <a:endParaRPr lang="en-US" altLang="zh-CN" sz="2400" dirty="0"/>
          </a:p>
          <a:p>
            <a:pPr lvl="1"/>
            <a:r>
              <a:rPr lang="zh-CN" altLang="en-US" sz="2400" dirty="0"/>
              <a:t>事件函数</a:t>
            </a:r>
            <a:endParaRPr lang="en-US" altLang="zh-CN" sz="2400" dirty="0"/>
          </a:p>
          <a:p>
            <a:pPr lvl="1"/>
            <a:r>
              <a:rPr lang="zh-CN" altLang="en-US" sz="2400" dirty="0"/>
              <a:t>重要类</a:t>
            </a:r>
            <a:endParaRPr lang="en-US" altLang="zh-CN" sz="2400" dirty="0"/>
          </a:p>
          <a:p>
            <a:pPr lvl="1"/>
            <a:r>
              <a:rPr lang="zh-CN" altLang="en-US" sz="2400" dirty="0"/>
              <a:t>协程</a:t>
            </a:r>
            <a:endParaRPr lang="en-US" altLang="zh-CN" sz="2400" dirty="0"/>
          </a:p>
          <a:p>
            <a:pPr lvl="1"/>
            <a:r>
              <a:rPr lang="zh-CN" altLang="en-US" sz="2400" dirty="0"/>
              <a:t>资源管理</a:t>
            </a:r>
            <a:endParaRPr lang="en-US" altLang="zh-CN" sz="2400" dirty="0"/>
          </a:p>
          <a:p>
            <a:pPr lvl="1"/>
            <a:r>
              <a:rPr lang="en-US" altLang="zh-CN" sz="2400" dirty="0"/>
              <a:t>Job System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950956-109C-4FC2-BCBE-219AABB6B14E}"/>
              </a:ext>
            </a:extLst>
          </p:cNvPr>
          <p:cNvSpPr txBox="1"/>
          <p:nvPr/>
        </p:nvSpPr>
        <p:spPr>
          <a:xfrm>
            <a:off x="533038" y="1639039"/>
            <a:ext cx="3197711" cy="4674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pc="10" baseline="0"/>
            </a:lvl1pPr>
            <a:lvl2pPr lvl="1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3152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584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28016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6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marL="19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marL="22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marL="25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1"/>
            <a:endParaRPr lang="en-US" altLang="zh-CN" sz="2400" dirty="0"/>
          </a:p>
          <a:p>
            <a:r>
              <a:rPr lang="en-US" altLang="zh-CN" sz="2800" dirty="0"/>
              <a:t>C#</a:t>
            </a:r>
            <a:r>
              <a:rPr lang="zh-CN" altLang="en-US" sz="2800" dirty="0"/>
              <a:t>初级编程</a:t>
            </a:r>
            <a:endParaRPr lang="en-US" altLang="zh-CN" sz="2800" dirty="0"/>
          </a:p>
          <a:p>
            <a:pPr lvl="1"/>
            <a:r>
              <a:rPr lang="zh-CN" altLang="en-US" sz="2400" dirty="0"/>
              <a:t>方法</a:t>
            </a:r>
            <a:endParaRPr lang="en-US" altLang="zh-CN" sz="2400" dirty="0"/>
          </a:p>
          <a:p>
            <a:pPr lvl="1"/>
            <a:r>
              <a:rPr lang="zh-CN" altLang="en-US" sz="2400" dirty="0"/>
              <a:t>类与接口</a:t>
            </a:r>
            <a:endParaRPr lang="en-US" altLang="zh-CN" sz="2400" dirty="0"/>
          </a:p>
          <a:p>
            <a:pPr lvl="1"/>
            <a:r>
              <a:rPr lang="zh-CN" altLang="en-US" sz="2400" dirty="0"/>
              <a:t>集合</a:t>
            </a:r>
            <a:endParaRPr lang="en-US" altLang="zh-CN" sz="2400" dirty="0"/>
          </a:p>
          <a:p>
            <a:pPr lvl="1"/>
            <a:r>
              <a:rPr lang="zh-CN" altLang="en-US" sz="2400" dirty="0"/>
              <a:t>委托和匿名函数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E2371E-8557-46AB-A78B-AC92FF2BF023}"/>
              </a:ext>
            </a:extLst>
          </p:cNvPr>
          <p:cNvSpPr txBox="1"/>
          <p:nvPr/>
        </p:nvSpPr>
        <p:spPr>
          <a:xfrm>
            <a:off x="7274859" y="1586755"/>
            <a:ext cx="3265483" cy="4674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pc="10" baseline="0"/>
            </a:lvl1pPr>
            <a:lvl2pPr lvl="1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3152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584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280160" indent="-18288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6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marL="19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marL="22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marL="2500000" indent="-228600" defTabSz="9144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1"/>
            <a:endParaRPr lang="en-US" altLang="zh-CN" sz="2400" dirty="0"/>
          </a:p>
          <a:p>
            <a:r>
              <a:rPr lang="zh-CN" altLang="en-US" sz="2800" dirty="0"/>
              <a:t>编程实践</a:t>
            </a:r>
            <a:endParaRPr lang="en-US" altLang="zh-CN" sz="2800" dirty="0"/>
          </a:p>
          <a:p>
            <a:pPr lvl="1"/>
            <a:r>
              <a:rPr lang="zh-CN" altLang="en-US" sz="2400" dirty="0"/>
              <a:t>六个基本原则</a:t>
            </a:r>
            <a:endParaRPr lang="en-US" altLang="zh-CN" sz="2400" dirty="0"/>
          </a:p>
          <a:p>
            <a:pPr lvl="1"/>
            <a:r>
              <a:rPr lang="zh-CN" altLang="en-US" sz="2400" dirty="0"/>
              <a:t>常用设计模式</a:t>
            </a:r>
            <a:endParaRPr lang="en-US" altLang="zh-CN" sz="2400" dirty="0"/>
          </a:p>
          <a:p>
            <a:pPr lvl="1"/>
            <a:r>
              <a:rPr lang="zh-CN" altLang="en-US" sz="2400" dirty="0"/>
              <a:t>异步和回调</a:t>
            </a:r>
            <a:endParaRPr lang="en-US" altLang="zh-CN" sz="2400" dirty="0"/>
          </a:p>
          <a:p>
            <a:pPr lvl="1"/>
            <a:r>
              <a:rPr lang="zh-CN" altLang="en-US" sz="2400" dirty="0"/>
              <a:t>单元测试</a:t>
            </a:r>
            <a:endParaRPr lang="en-US" altLang="zh-CN" sz="2400" dirty="0"/>
          </a:p>
          <a:p>
            <a:pPr lvl="1"/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98174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67523-CE29-4CC7-A03D-FC727C54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泛型方法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82FEE-D248-4110-9E52-02A0FF564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FC61B9-5D18-4CA2-A3D5-6B6DEF68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94" y="1774730"/>
            <a:ext cx="5357224" cy="43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4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4253CD-7B5F-4DED-9B63-F14FBF1D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委托和</a:t>
            </a:r>
            <a:r>
              <a:rPr lang="en-US" altLang="zh-CN" dirty="0"/>
              <a:t>Lambda</a:t>
            </a:r>
            <a:r>
              <a:rPr lang="zh-CN" altLang="en-US" dirty="0"/>
              <a:t>表达式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73AA80-7154-494E-A91A-0A56E9294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17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129E4-BE46-424E-B33A-4CEBF5E2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什么是委托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83270-C114-4771-AA4D-43C19094A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委托是一个函数指针（</a:t>
            </a:r>
            <a:r>
              <a:rPr lang="en-US" altLang="zh-CN" sz="2000" dirty="0"/>
              <a:t>Functional Pointer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r>
              <a:rPr lang="zh-CN" altLang="en-US" sz="2000" dirty="0"/>
              <a:t>定义委托：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这里定义委托相当于定义一个新类。所以我们可以用符合类的方式来编码：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C30E0-CE28-4BD3-8495-F2F42038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923425"/>
            <a:ext cx="7114799" cy="11867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58CA93-8EFA-4870-BAFC-DAAD19AD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5" y="4944181"/>
            <a:ext cx="4606588" cy="13734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ACF76E-202C-49A1-9B2E-09BC3EEC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595" y="4688710"/>
            <a:ext cx="4815289" cy="20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73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887DA-CD2B-4243-A227-C81D0E73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委托的使用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C37D3-D0ED-417F-A77B-A20BA4FA9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a.Invoke</a:t>
            </a:r>
            <a:r>
              <a:rPr lang="en-US" altLang="zh-CN" sz="2000" dirty="0"/>
              <a:t>()</a:t>
            </a:r>
            <a:r>
              <a:rPr lang="zh-CN" altLang="en-US" sz="2000" dirty="0"/>
              <a:t>方法可以进一步简写成</a:t>
            </a:r>
            <a:r>
              <a:rPr lang="en-US" altLang="zh-CN" sz="2000" dirty="0"/>
              <a:t>a()</a:t>
            </a:r>
            <a:r>
              <a:rPr lang="zh-CN" altLang="en-US" sz="2000" dirty="0"/>
              <a:t>，使得</a:t>
            </a:r>
            <a:r>
              <a:rPr lang="en-US" altLang="zh-CN" sz="2000" dirty="0"/>
              <a:t>a</a:t>
            </a:r>
            <a:r>
              <a:rPr lang="zh-CN" altLang="en-US" sz="2000" dirty="0"/>
              <a:t>具有和方法一样的行为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但即便如此，这种写法也并不适用于一些使用情景。能否将委托作为参数传递到函数之中？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接下来调用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C8752F-ABC0-44A1-8398-FBDE2B3F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76" y="2332239"/>
            <a:ext cx="2765478" cy="440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CAC256-C6DB-4309-A982-A1F966F2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82" y="3502930"/>
            <a:ext cx="3941109" cy="1164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1E1990-BFC1-4F3F-BDF9-D2CE54775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90" y="5396974"/>
            <a:ext cx="3166492" cy="4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4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0A5D8-3DF4-4C89-9168-65E54064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</a:t>
            </a:r>
            <a:r>
              <a:rPr lang="zh-CN" altLang="en-US" dirty="0"/>
              <a:t>和</a:t>
            </a:r>
            <a:r>
              <a:rPr lang="en-US" altLang="zh-CN" dirty="0"/>
              <a:t>Action</a:t>
            </a:r>
            <a:r>
              <a:rPr lang="zh-CN" altLang="en-US" dirty="0"/>
              <a:t>泛型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0AA1B-C155-4AAC-AC52-797386F77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Fun&lt;T1, T2, T3&gt; </a:t>
            </a:r>
            <a:r>
              <a:rPr lang="zh-CN" altLang="en-US" sz="2000" dirty="0"/>
              <a:t>表示一个</a:t>
            </a:r>
            <a:r>
              <a:rPr lang="en-US" altLang="zh-CN" sz="2000" dirty="0"/>
              <a:t>(T1, T2)-&gt; T3</a:t>
            </a:r>
            <a:r>
              <a:rPr lang="zh-CN" altLang="en-US" sz="2000" dirty="0"/>
              <a:t>的函数</a:t>
            </a:r>
            <a:endParaRPr lang="en-US" altLang="zh-CN" sz="2000" dirty="0"/>
          </a:p>
          <a:p>
            <a:r>
              <a:rPr lang="en-US" altLang="zh-CN" sz="2000" dirty="0"/>
              <a:t>Action&lt;T1, T2&gt;</a:t>
            </a:r>
            <a:r>
              <a:rPr lang="zh-CN" altLang="en-US" sz="2000" dirty="0"/>
              <a:t>表示一个</a:t>
            </a:r>
            <a:r>
              <a:rPr lang="en-US" altLang="zh-CN" sz="2000" dirty="0"/>
              <a:t>(T1, T2)-&gt;unit</a:t>
            </a:r>
            <a:r>
              <a:rPr lang="zh-CN" altLang="en-US" sz="2000" dirty="0"/>
              <a:t>的函数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一种比委托更方便的写法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928066-8526-4459-885A-F69C448A0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47" y="2818852"/>
            <a:ext cx="9192409" cy="996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416DC8-AEE9-4161-A6E1-F0036336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47" y="3815833"/>
            <a:ext cx="9212798" cy="10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52AB9-FFE3-43DE-BF9D-2B992FAF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7B295-7862-4012-A324-491084BA2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169201-F7FD-4B9E-B2C5-01E889BF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61" y="1028541"/>
            <a:ext cx="6969403" cy="2622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A28F1B-DB45-49D2-990B-CFB04CD5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61" y="3597090"/>
            <a:ext cx="8329327" cy="27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EB8B5-969E-41DA-B732-D4D13417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Action</a:t>
            </a:r>
            <a:r>
              <a:rPr lang="zh-CN" altLang="en-US" dirty="0"/>
              <a:t>的多播（</a:t>
            </a:r>
            <a:r>
              <a:rPr lang="en-US" altLang="zh-CN" dirty="0"/>
              <a:t>Multicast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876A1-E855-4BD2-A5F8-23C9B2D35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486" y="1828800"/>
            <a:ext cx="4951745" cy="43513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一个</a:t>
            </a:r>
            <a:r>
              <a:rPr lang="en-US" altLang="zh-CN" sz="2400" dirty="0"/>
              <a:t>Action</a:t>
            </a:r>
            <a:r>
              <a:rPr lang="zh-CN" altLang="en-US" sz="2400" dirty="0"/>
              <a:t>（或者</a:t>
            </a:r>
            <a:r>
              <a:rPr lang="en-US" altLang="zh-CN" sz="2400" dirty="0"/>
              <a:t>void</a:t>
            </a:r>
            <a:r>
              <a:rPr lang="zh-CN" altLang="en-US" sz="2400" dirty="0"/>
              <a:t>类型的</a:t>
            </a:r>
            <a:r>
              <a:rPr lang="en-US" altLang="zh-CN" sz="2400" dirty="0"/>
              <a:t>delegate</a:t>
            </a:r>
            <a:r>
              <a:rPr lang="zh-CN" altLang="en-US" sz="2400" dirty="0"/>
              <a:t>）使用</a:t>
            </a:r>
            <a:r>
              <a:rPr lang="en-US" altLang="zh-CN" sz="2400" dirty="0"/>
              <a:t>+</a:t>
            </a:r>
            <a:r>
              <a:rPr lang="zh-CN" altLang="en-US" sz="2400" dirty="0"/>
              <a:t>或</a:t>
            </a:r>
            <a:r>
              <a:rPr lang="en-US" altLang="zh-CN" sz="2400" dirty="0"/>
              <a:t>-</a:t>
            </a:r>
            <a:r>
              <a:rPr lang="zh-CN" altLang="en-US" sz="2400" dirty="0"/>
              <a:t>来添加方法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第一次调用：执行</a:t>
            </a:r>
            <a:r>
              <a:rPr lang="en-US" altLang="zh-CN" sz="2400" dirty="0"/>
              <a:t>f1</a:t>
            </a:r>
            <a:r>
              <a:rPr lang="zh-CN" altLang="en-US" sz="2400" dirty="0"/>
              <a:t>和</a:t>
            </a:r>
            <a:r>
              <a:rPr lang="en-US" altLang="zh-CN" sz="2400" dirty="0"/>
              <a:t>f2</a:t>
            </a:r>
          </a:p>
          <a:p>
            <a:r>
              <a:rPr lang="zh-CN" altLang="en-US" sz="2400" dirty="0"/>
              <a:t>第二次调用：执行</a:t>
            </a:r>
            <a:r>
              <a:rPr lang="en-US" altLang="zh-CN" sz="2400" dirty="0"/>
              <a:t>f2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广播！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F81076-AF0C-4AE9-9E80-FF41907E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16" y="1667435"/>
            <a:ext cx="3421452" cy="48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8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56D0A-CCDA-4278-8FAA-635E15E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lambda</a:t>
            </a:r>
            <a:r>
              <a:rPr lang="zh-CN" altLang="en-US" dirty="0"/>
              <a:t>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6E49F-EB11-4828-8C00-F6D959D94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进一步简化：</a:t>
            </a:r>
            <a:endParaRPr lang="en-US" altLang="zh-CN" sz="2400" dirty="0"/>
          </a:p>
          <a:p>
            <a:r>
              <a:rPr lang="zh-CN" altLang="en-US" sz="2400" dirty="0"/>
              <a:t>为什么必须要定义方法？能不能用一段代码来表示？</a:t>
            </a:r>
            <a:endParaRPr lang="en-US" altLang="zh-CN" sz="2400" dirty="0"/>
          </a:p>
          <a:p>
            <a:r>
              <a:rPr lang="zh-CN" altLang="en-US" sz="2400" dirty="0"/>
              <a:t>用</a:t>
            </a:r>
            <a:r>
              <a:rPr lang="en-US" altLang="zh-CN" sz="2400" dirty="0"/>
              <a:t>(params) =&gt; { return x }</a:t>
            </a:r>
            <a:r>
              <a:rPr lang="zh-CN" altLang="en-US" sz="2400" dirty="0"/>
              <a:t>表示一个</a:t>
            </a:r>
            <a:r>
              <a:rPr lang="en-US" altLang="zh-CN" sz="2400" dirty="0" err="1"/>
              <a:t>Func</a:t>
            </a:r>
            <a:r>
              <a:rPr lang="en-US" altLang="zh-CN" sz="2400" dirty="0"/>
              <a:t>&lt;T, R&gt;</a:t>
            </a:r>
            <a:r>
              <a:rPr lang="zh-CN" altLang="en-US" sz="2400" dirty="0"/>
              <a:t>！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87EEB-04B7-4C09-B0AE-71DF71CB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732906"/>
            <a:ext cx="8595361" cy="19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5C79A-7BAF-404C-822F-2B5F41C2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CA0B-1588-4BEF-8295-B995F9EA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222912-06ED-471A-9B89-39C49E50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5" y="1957892"/>
            <a:ext cx="5717566" cy="42786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04BA1E-1CAF-4EB6-A23C-90E19982F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717" y="2859612"/>
            <a:ext cx="5654092" cy="24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85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51C4B-C2A9-4CBC-9CA6-953B536C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C186A7-9DF9-4BD4-8135-B343B7B1D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20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4A1AE-867D-4ADA-9729-B9B05746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不讨论什么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1107EC-9BD2-4C23-9B0A-38CCB076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过于具体的游戏案例</a:t>
            </a:r>
            <a:endParaRPr lang="en-US" altLang="zh-CN" sz="2400" dirty="0"/>
          </a:p>
          <a:p>
            <a:r>
              <a:rPr lang="zh-CN" altLang="en-US" sz="2400" dirty="0"/>
              <a:t>过于复杂和具体的语法特性</a:t>
            </a:r>
            <a:endParaRPr lang="en-US" altLang="zh-CN" sz="2400" dirty="0"/>
          </a:p>
          <a:p>
            <a:r>
              <a:rPr lang="zh-CN" altLang="en-US" sz="2400" dirty="0"/>
              <a:t>过于艰深的概念</a:t>
            </a:r>
            <a:endParaRPr lang="en-US" altLang="zh-CN" sz="2400" dirty="0"/>
          </a:p>
          <a:p>
            <a:r>
              <a:rPr lang="zh-CN" altLang="en-US" sz="2400" dirty="0"/>
              <a:t>具体的</a:t>
            </a:r>
            <a:r>
              <a:rPr lang="en-US" altLang="zh-CN" sz="2400" dirty="0"/>
              <a:t>Unity</a:t>
            </a:r>
            <a:r>
              <a:rPr lang="zh-CN" altLang="en-US" sz="2400" dirty="0"/>
              <a:t>组件</a:t>
            </a:r>
            <a:endParaRPr lang="en-US" altLang="zh-CN" sz="2400" dirty="0"/>
          </a:p>
          <a:p>
            <a:r>
              <a:rPr lang="zh-CN" altLang="en-US" sz="2400" dirty="0"/>
              <a:t>不具有实用性的设计模式</a:t>
            </a:r>
          </a:p>
        </p:txBody>
      </p:sp>
    </p:spTree>
    <p:extLst>
      <p:ext uri="{BB962C8B-B14F-4D97-AF65-F5344CB8AC3E}">
        <p14:creationId xmlns:p14="http://schemas.microsoft.com/office/powerpoint/2010/main" val="2044648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507AF4-B2F7-472A-A0AD-63DF8325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IEnumerable</a:t>
            </a:r>
            <a:r>
              <a:rPr lang="en-US" altLang="zh-CN" dirty="0"/>
              <a:t>&lt;T&gt;&amp;</a:t>
            </a:r>
            <a:r>
              <a:rPr lang="en-US" altLang="zh-CN" dirty="0" err="1"/>
              <a:t>IEnumerator</a:t>
            </a:r>
            <a:r>
              <a:rPr lang="en-US" altLang="zh-CN" dirty="0"/>
              <a:t>&lt;T&gt;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DCCB85-B7F4-47B9-AC87-8D0C7329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A213AB-5B2F-411A-9347-21B769F5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7" y="2057823"/>
            <a:ext cx="3818427" cy="3294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FF9D30-D25E-437E-84AE-A8DD868C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17" y="1828800"/>
            <a:ext cx="4351461" cy="44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22BDF-B97B-4AF9-B438-3416A378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各种容器接口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2C080-C7CF-4DE5-8E32-C9784C67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07E68-A41D-44CB-AA86-E38E3875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5" y="1828800"/>
            <a:ext cx="8346803" cy="201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CAF3DB-43AD-45FF-94C9-07A1D411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29" y="3796867"/>
            <a:ext cx="8314413" cy="13022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BFFB06-64B6-428C-BACF-12018153D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02"/>
          <a:stretch/>
        </p:blipFill>
        <p:spPr>
          <a:xfrm>
            <a:off x="1557188" y="5099125"/>
            <a:ext cx="831441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5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34F35-6322-45F0-A9F9-1FADE30F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用得到的容器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BFFAB-A9F4-4263-AC4D-D0512646C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List&lt;T&gt;  </a:t>
            </a:r>
            <a:r>
              <a:rPr lang="zh-CN" altLang="en-US" sz="2400" dirty="0"/>
              <a:t>列表</a:t>
            </a:r>
            <a:endParaRPr lang="en-US" altLang="zh-CN" sz="2400" dirty="0"/>
          </a:p>
          <a:p>
            <a:r>
              <a:rPr lang="en-US" altLang="zh-CN" sz="2400" dirty="0"/>
              <a:t>Queue&lt;T&gt;  </a:t>
            </a:r>
            <a:r>
              <a:rPr lang="zh-CN" altLang="en-US" sz="2400" dirty="0"/>
              <a:t>队列</a:t>
            </a:r>
            <a:endParaRPr lang="en-US" altLang="zh-CN" sz="2400" dirty="0"/>
          </a:p>
          <a:p>
            <a:r>
              <a:rPr lang="en-US" altLang="zh-CN" sz="2400" dirty="0"/>
              <a:t>Stack&lt;T&gt;  </a:t>
            </a:r>
            <a:r>
              <a:rPr lang="zh-CN" altLang="en-US" sz="2400" dirty="0"/>
              <a:t>栈</a:t>
            </a:r>
            <a:endParaRPr lang="en-US" altLang="zh-CN" sz="2400" dirty="0"/>
          </a:p>
          <a:p>
            <a:r>
              <a:rPr lang="en-US" altLang="zh-CN" sz="2400" dirty="0"/>
              <a:t>LinkedList&lt;T&gt;  </a:t>
            </a:r>
            <a:r>
              <a:rPr lang="zh-CN" altLang="en-US" sz="2400" dirty="0"/>
              <a:t>双向链表</a:t>
            </a:r>
            <a:endParaRPr lang="en-US" altLang="zh-CN" sz="2400" dirty="0"/>
          </a:p>
          <a:p>
            <a:r>
              <a:rPr lang="en-US" altLang="zh-CN" sz="2400" dirty="0" err="1"/>
              <a:t>SortedList</a:t>
            </a:r>
            <a:r>
              <a:rPr lang="en-US" altLang="zh-CN" sz="2400" dirty="0"/>
              <a:t>&lt;K, V&gt;  </a:t>
            </a:r>
            <a:r>
              <a:rPr lang="zh-CN" altLang="en-US" sz="2400" dirty="0"/>
              <a:t>有序集合</a:t>
            </a:r>
            <a:endParaRPr lang="en-US" altLang="zh-CN" sz="2400" dirty="0"/>
          </a:p>
          <a:p>
            <a:r>
              <a:rPr lang="en-US" altLang="zh-CN" sz="2400" dirty="0"/>
              <a:t>Dictionary&lt;K,V&gt;  </a:t>
            </a:r>
            <a:r>
              <a:rPr lang="zh-CN" altLang="en-US" sz="2400" dirty="0"/>
              <a:t>散列表</a:t>
            </a:r>
            <a:endParaRPr lang="en-US" altLang="zh-CN" sz="2400" dirty="0"/>
          </a:p>
          <a:p>
            <a:r>
              <a:rPr lang="en-US" altLang="zh-CN" sz="2400" dirty="0"/>
              <a:t>HashSet&lt;T&gt;  </a:t>
            </a:r>
            <a:r>
              <a:rPr lang="zh-CN" altLang="en-US" sz="2400" dirty="0"/>
              <a:t>无序散列集</a:t>
            </a:r>
            <a:endParaRPr lang="en-US" altLang="zh-CN" sz="2400" dirty="0"/>
          </a:p>
          <a:p>
            <a:r>
              <a:rPr lang="en-US" altLang="zh-CN" sz="2400" dirty="0" err="1"/>
              <a:t>SortedSet</a:t>
            </a:r>
            <a:r>
              <a:rPr lang="en-US" altLang="zh-CN" sz="2400" dirty="0"/>
              <a:t>&lt;T&gt;  </a:t>
            </a:r>
            <a:r>
              <a:rPr lang="zh-CN" altLang="en-US" sz="2400" dirty="0"/>
              <a:t>有序集</a:t>
            </a:r>
          </a:p>
        </p:txBody>
      </p:sp>
    </p:spTree>
    <p:extLst>
      <p:ext uri="{BB962C8B-B14F-4D97-AF65-F5344CB8AC3E}">
        <p14:creationId xmlns:p14="http://schemas.microsoft.com/office/powerpoint/2010/main" val="200956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E4288-18A0-419E-8B73-F5D76233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E15E5B-495E-43A8-A83D-B20C3621C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903C2F-A1DF-470E-955B-E72B654F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170995"/>
            <a:ext cx="737337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97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17DC3-9188-4CB1-816A-0A27FB2B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1CCFE-0D98-4DB7-8265-48E1DE05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《C#</a:t>
            </a:r>
            <a:r>
              <a:rPr lang="zh-CN" altLang="en-US" dirty="0"/>
              <a:t>本质论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《C#</a:t>
            </a:r>
            <a:r>
              <a:rPr lang="zh-CN" altLang="en-US" dirty="0"/>
              <a:t>高级编程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511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2ECE97-F76C-4784-BFFA-246C278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1433456"/>
          </a:xfrm>
        </p:spPr>
        <p:txBody>
          <a:bodyPr>
            <a:normAutofit/>
          </a:bodyPr>
          <a:lstStyle/>
          <a:p>
            <a:pPr algn="r"/>
            <a:r>
              <a:rPr lang="en-US" altLang="zh-CN" sz="8000" dirty="0"/>
              <a:t>Unity</a:t>
            </a:r>
            <a:r>
              <a:rPr lang="zh-CN" altLang="en-US" sz="8000" dirty="0"/>
              <a:t>编程</a:t>
            </a:r>
          </a:p>
        </p:txBody>
      </p:sp>
      <p:pic>
        <p:nvPicPr>
          <p:cNvPr id="2050" name="Picture 2" descr="Learn Unity with C# scripting | Domestika">
            <a:extLst>
              <a:ext uri="{FF2B5EF4-FFF2-40B4-BE49-F238E27FC236}">
                <a16:creationId xmlns:a16="http://schemas.microsoft.com/office/drawing/2014/main" id="{F4698FE7-C71D-4CF4-978C-5A1D45C4F2A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85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E1138-C41A-429F-B53E-535D200F7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架构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9F5F09-8296-43F2-86D6-802AB286C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384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71AAE2-D10B-4440-BE07-623D2F5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 vs. IL2CPP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3EB133-5D23-414A-8389-DDB52CEE1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Unity</a:t>
            </a:r>
            <a:r>
              <a:rPr lang="zh-CN" altLang="en-US" sz="2400" dirty="0"/>
              <a:t>使用两个脚本后端：</a:t>
            </a:r>
            <a:endParaRPr lang="en-US" altLang="zh-CN" sz="2400" dirty="0"/>
          </a:p>
          <a:p>
            <a:pPr lvl="1"/>
            <a:r>
              <a:rPr lang="en-US" altLang="zh-CN" sz="2000" dirty="0"/>
              <a:t>Mono  </a:t>
            </a:r>
            <a:r>
              <a:rPr lang="zh-CN" altLang="en-US" sz="2000" dirty="0"/>
              <a:t>即时编译（</a:t>
            </a:r>
            <a:r>
              <a:rPr lang="en-US" altLang="zh-CN" sz="2000" dirty="0"/>
              <a:t>JIT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IL2CPP</a:t>
            </a:r>
            <a:r>
              <a:rPr lang="zh-CN" altLang="en-US" sz="2000" dirty="0"/>
              <a:t>（</a:t>
            </a:r>
            <a:r>
              <a:rPr lang="en-US" altLang="zh-CN" sz="2000" dirty="0"/>
              <a:t>Intermediate Language to CPP</a:t>
            </a:r>
            <a:r>
              <a:rPr lang="zh-CN" altLang="en-US" sz="2000" dirty="0"/>
              <a:t>） 提前编译（</a:t>
            </a:r>
            <a:r>
              <a:rPr lang="en-US" altLang="zh-CN" sz="2000" dirty="0"/>
              <a:t>AOT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200" dirty="0"/>
              <a:t>IL2CPP</a:t>
            </a:r>
            <a:r>
              <a:rPr lang="zh-CN" altLang="en-US" sz="2200" dirty="0"/>
              <a:t>的优点</a:t>
            </a:r>
            <a:endParaRPr lang="en-US" altLang="zh-CN" sz="2200" dirty="0"/>
          </a:p>
          <a:p>
            <a:pPr lvl="1"/>
            <a:r>
              <a:rPr lang="zh-CN" altLang="en-US" sz="2000" dirty="0"/>
              <a:t>性能更佳</a:t>
            </a:r>
            <a:endParaRPr lang="en-US" altLang="zh-CN" sz="2000" dirty="0"/>
          </a:p>
          <a:p>
            <a:pPr lvl="1"/>
            <a:r>
              <a:rPr lang="zh-CN" altLang="en-US" sz="2000" dirty="0"/>
              <a:t>跨平台性更好</a:t>
            </a:r>
            <a:r>
              <a:rPr lang="en-US" altLang="zh-CN" sz="2000" dirty="0"/>
              <a:t>	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3021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4888A-5E0E-4267-8F54-46AF02C0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4DE89-E3F6-410D-85A8-8140DF2D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Mono</a:t>
            </a:r>
            <a:r>
              <a:rPr lang="zh-CN" altLang="en-US" dirty="0"/>
              <a:t>是一个符合</a:t>
            </a:r>
            <a:r>
              <a:rPr lang="en-US" altLang="zh-CN" dirty="0"/>
              <a:t>C#</a:t>
            </a:r>
            <a:r>
              <a:rPr lang="zh-CN" altLang="en-US" dirty="0"/>
              <a:t>标准的开源项目</a:t>
            </a:r>
            <a:endParaRPr lang="en-US" altLang="zh-CN" dirty="0"/>
          </a:p>
          <a:p>
            <a:r>
              <a:rPr lang="en-US" altLang="zh-CN" dirty="0"/>
              <a:t>IL</a:t>
            </a:r>
            <a:r>
              <a:rPr lang="zh-CN" altLang="en-US" dirty="0"/>
              <a:t>是一个中间语言</a:t>
            </a:r>
            <a:endParaRPr lang="en-US" altLang="zh-CN" dirty="0"/>
          </a:p>
          <a:p>
            <a:r>
              <a:rPr lang="en-US" altLang="zh-CN" dirty="0" err="1"/>
              <a:t>.Net</a:t>
            </a:r>
            <a:r>
              <a:rPr lang="zh-CN" altLang="en-US" dirty="0"/>
              <a:t>语言先编译成</a:t>
            </a:r>
            <a:r>
              <a:rPr lang="en-US" altLang="zh-CN" dirty="0"/>
              <a:t>CIL</a:t>
            </a:r>
          </a:p>
          <a:p>
            <a:r>
              <a:rPr lang="zh-CN" altLang="en-US" dirty="0"/>
              <a:t>然后汇编成字节码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这样就实现了动态代码特性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478C8-7DFD-489F-9899-990858E9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99" y="1353190"/>
            <a:ext cx="4676827" cy="52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45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27F26-2E8C-43E1-B470-8BB677F7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IL2CPP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41890-BEC0-4CC4-B482-0AC7048D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Player Settings – Player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EF7CD9-F053-4079-9369-3CA4C909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19" y="2174334"/>
            <a:ext cx="8455511" cy="44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9DBDF-826D-4460-B25D-4035C48D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FA815-3C9A-4BBE-B1AF-83307A114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上手过</a:t>
            </a:r>
            <a:r>
              <a:rPr lang="en-US" altLang="zh-CN" sz="2400" dirty="0"/>
              <a:t>Unity</a:t>
            </a:r>
          </a:p>
          <a:p>
            <a:r>
              <a:rPr lang="zh-CN" altLang="en-US" sz="2400" dirty="0"/>
              <a:t>对面向对象有一定了解</a:t>
            </a:r>
            <a:endParaRPr lang="en-US" altLang="zh-CN" sz="2400" dirty="0"/>
          </a:p>
          <a:p>
            <a:r>
              <a:rPr lang="zh-CN" altLang="en-US" sz="2400" dirty="0"/>
              <a:t>熟悉一些基本的组件</a:t>
            </a:r>
            <a:endParaRPr lang="en-US" altLang="zh-CN" sz="2400" dirty="0"/>
          </a:p>
          <a:p>
            <a:r>
              <a:rPr lang="zh-CN" altLang="en-US" sz="2400" dirty="0"/>
              <a:t>熟悉基础的</a:t>
            </a:r>
            <a:r>
              <a:rPr lang="en-US" altLang="zh-CN" sz="2400" dirty="0"/>
              <a:t>C#</a:t>
            </a:r>
            <a:r>
              <a:rPr lang="zh-CN" altLang="en-US" sz="2400" dirty="0"/>
              <a:t>语法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34455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214E9-340C-4997-97D4-0F39CDF7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IL2CPP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AFF82-2985-4925-AE18-DAB13EF6E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43200"/>
            <a:ext cx="8595360" cy="3436937"/>
          </a:xfrm>
        </p:spPr>
        <p:txBody>
          <a:bodyPr/>
          <a:lstStyle/>
          <a:p>
            <a:r>
              <a:rPr lang="zh-CN" altLang="en-US" dirty="0"/>
              <a:t>编译</a:t>
            </a:r>
            <a:r>
              <a:rPr lang="en-US" altLang="zh-CN" dirty="0" err="1"/>
              <a:t>.net</a:t>
            </a:r>
            <a:r>
              <a:rPr lang="en-US" altLang="zh-CN" dirty="0"/>
              <a:t> </a:t>
            </a:r>
            <a:r>
              <a:rPr lang="en-US" altLang="zh-CN" dirty="0" err="1"/>
              <a:t>dll</a:t>
            </a:r>
            <a:endParaRPr lang="en-US" altLang="zh-CN" dirty="0"/>
          </a:p>
          <a:p>
            <a:r>
              <a:rPr lang="zh-CN" altLang="en-US" dirty="0"/>
              <a:t>字节码剥离</a:t>
            </a:r>
            <a:endParaRPr lang="en-US" altLang="zh-CN" dirty="0"/>
          </a:p>
          <a:p>
            <a:r>
              <a:rPr lang="zh-CN" altLang="en-US" dirty="0"/>
              <a:t>转化标准</a:t>
            </a:r>
            <a:r>
              <a:rPr lang="en-US" altLang="zh-CN" dirty="0"/>
              <a:t>C++</a:t>
            </a:r>
            <a:r>
              <a:rPr lang="zh-CN" altLang="en-US" dirty="0"/>
              <a:t>代码</a:t>
            </a:r>
            <a:endParaRPr lang="en-US" altLang="zh-CN" dirty="0"/>
          </a:p>
          <a:p>
            <a:r>
              <a:rPr lang="zh-CN" altLang="en-US" dirty="0"/>
              <a:t>本机编译器链接</a:t>
            </a:r>
            <a:endParaRPr lang="en-US" altLang="zh-CN" dirty="0"/>
          </a:p>
          <a:p>
            <a:r>
              <a:rPr lang="zh-CN" altLang="en-US" dirty="0"/>
              <a:t>链接到目标平台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3958C-43FC-45B0-84F8-488D464B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42" y="2304826"/>
            <a:ext cx="6648226" cy="28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1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F45D4-CFA8-432C-9791-B82F84A6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 vs IL2CPP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51AEEE-4CDB-4191-8566-65A565634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D6EAF-744D-40D7-9081-24622DFE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1" y="2683837"/>
            <a:ext cx="5238126" cy="3108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9216B0-E2FE-45CC-8D8C-B440188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657" y="1828800"/>
            <a:ext cx="5130050" cy="48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48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80967-7E2F-4857-9BC5-E0178CAE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文件夹名称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70ADDDF-C94D-4C5F-82F2-758A65426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96982"/>
              </p:ext>
            </p:extLst>
          </p:nvPr>
        </p:nvGraphicFramePr>
        <p:xfrm>
          <a:off x="1047676" y="250190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103">
                  <a:extLst>
                    <a:ext uri="{9D8B030D-6E8A-4147-A177-3AD203B41FA5}">
                      <a16:colId xmlns:a16="http://schemas.microsoft.com/office/drawing/2014/main" val="1085988536"/>
                    </a:ext>
                  </a:extLst>
                </a:gridCol>
                <a:gridCol w="5969897">
                  <a:extLst>
                    <a:ext uri="{9D8B030D-6E8A-4147-A177-3AD203B41FA5}">
                      <a16:colId xmlns:a16="http://schemas.microsoft.com/office/drawing/2014/main" val="385299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0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Assets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资源项目主文件夹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6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Editor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编辑器脚本文件夹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Gizmos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放置图标文件夹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6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Resources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用于</a:t>
                      </a:r>
                      <a:r>
                        <a:rPr lang="en-US" altLang="zh-CN" dirty="0" err="1"/>
                        <a:t>Resources.Load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2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Standard Assets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标准资源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3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StreamingAssets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流媒体资源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921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261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00B74-418A-4F34-8C5A-8EF2BBBA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脚本编译顺序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BA60734-DC0B-4931-96F4-379A7C7D2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22490"/>
              </p:ext>
            </p:extLst>
          </p:nvPr>
        </p:nvGraphicFramePr>
        <p:xfrm>
          <a:off x="1047675" y="2501900"/>
          <a:ext cx="8940799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586">
                  <a:extLst>
                    <a:ext uri="{9D8B030D-6E8A-4147-A177-3AD203B41FA5}">
                      <a16:colId xmlns:a16="http://schemas.microsoft.com/office/drawing/2014/main" val="1085988536"/>
                    </a:ext>
                  </a:extLst>
                </a:gridCol>
                <a:gridCol w="5549213">
                  <a:extLst>
                    <a:ext uri="{9D8B030D-6E8A-4147-A177-3AD203B41FA5}">
                      <a16:colId xmlns:a16="http://schemas.microsoft.com/office/drawing/2014/main" val="385299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程序集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0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 latinLnBrk="1"/>
                      <a:r>
                        <a:rPr lang="en-US">
                          <a:effectLst/>
                        </a:rPr>
                        <a:t>Assembly-CSharp-firstpass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23813" marB="23813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Assets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 Standard Assets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Plugins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的文件夹中的运行时脚本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6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Assembly-CSharp-Editor-firstpass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Editor</a:t>
                      </a:r>
                      <a:r>
                        <a:rPr lang="zh-CN" altLang="en-US" dirty="0"/>
                        <a:t>文件夹中的</a:t>
                      </a:r>
                      <a:r>
                        <a:rPr lang="en-US" altLang="zh-CN" dirty="0"/>
                        <a:t>Editor</a:t>
                      </a:r>
                      <a:r>
                        <a:rPr lang="zh-CN" altLang="en-US" dirty="0"/>
                        <a:t>脚本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Assembly-</a:t>
                      </a:r>
                      <a:r>
                        <a:rPr lang="en-US" altLang="zh-CN" dirty="0" err="1"/>
                        <a:t>CSharp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</a:t>
                      </a:r>
                      <a:r>
                        <a:rPr lang="en-US" altLang="zh-CN" dirty="0"/>
                        <a:t>Editor</a:t>
                      </a:r>
                      <a:r>
                        <a:rPr lang="zh-CN" altLang="en-US" dirty="0"/>
                        <a:t>文件夹的所有脚本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6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Assembly-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CSharp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-Editor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Editor</a:t>
                      </a:r>
                      <a:r>
                        <a:rPr lang="zh-CN" altLang="en-US" dirty="0"/>
                        <a:t>文件夹的脚本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25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650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BE141-3A77-4063-9335-18023F74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3FEE1-A11A-448A-BE2C-3D58AAD2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IL2CPP</a:t>
            </a:r>
            <a:r>
              <a:rPr lang="zh-CN" altLang="en-US" dirty="0"/>
              <a:t>的介绍：</a:t>
            </a:r>
            <a:r>
              <a:rPr lang="en-US" altLang="zh-CN" dirty="0">
                <a:hlinkClick r:id="rId2"/>
              </a:rPr>
              <a:t>https://www.what-could-possibly-go-wrong.com/il2cpp/</a:t>
            </a:r>
            <a:endParaRPr lang="en-US" altLang="zh-CN" dirty="0"/>
          </a:p>
          <a:p>
            <a:r>
              <a:rPr lang="en-US" altLang="zh-CN" dirty="0"/>
              <a:t>Unity</a:t>
            </a:r>
            <a:r>
              <a:rPr lang="zh-CN" altLang="en-US" dirty="0"/>
              <a:t>的</a:t>
            </a:r>
            <a:r>
              <a:rPr lang="en-US" altLang="zh-CN" dirty="0"/>
              <a:t>Mono</a:t>
            </a:r>
            <a:r>
              <a:rPr lang="zh-CN" altLang="en-US" dirty="0"/>
              <a:t>与</a:t>
            </a:r>
            <a:r>
              <a:rPr lang="en-US" altLang="zh-CN" dirty="0"/>
              <a:t>IL2CPP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https://zhuanlan.zhihu.com/p/19972689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544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BBF2A5-CBFC-4803-B75E-103B24F8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事件函数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2B579E-6113-47A3-9B0B-CCB919B9B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1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66AED7-918B-495F-831C-3AD90FF7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事件函数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A3BD96-8091-48E4-B847-8064A77A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968188"/>
          </a:xfrm>
        </p:spPr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在流程中把控制权间歇性交给脚本，这一过程在事件函数中完成。</a:t>
            </a:r>
            <a:endParaRPr lang="en-US" altLang="zh-CN" dirty="0"/>
          </a:p>
          <a:p>
            <a:r>
              <a:rPr lang="zh-CN" altLang="en-US" dirty="0"/>
              <a:t>重点是了解各个事件的执行顺序。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88BBD9-51FD-4015-B3ED-B653C7E8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06" y="3429000"/>
            <a:ext cx="10187492" cy="18735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39EA2A-A179-4DA8-B0F5-CE6BCC768879}"/>
              </a:ext>
            </a:extLst>
          </p:cNvPr>
          <p:cNvSpPr txBox="1"/>
          <p:nvPr/>
        </p:nvSpPr>
        <p:spPr>
          <a:xfrm>
            <a:off x="1398494" y="5567082"/>
            <a:ext cx="796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Awake </a:t>
            </a:r>
            <a:r>
              <a:rPr lang="zh-CN" altLang="en-US" dirty="0"/>
              <a:t>场景开始时，第一次激活后调用</a:t>
            </a:r>
            <a:endParaRPr lang="en-US" altLang="zh-CN" dirty="0"/>
          </a:p>
          <a:p>
            <a:r>
              <a:rPr lang="en-US" altLang="zh-CN" dirty="0" err="1"/>
              <a:t>OnEnable</a:t>
            </a:r>
            <a:r>
              <a:rPr lang="en-US" altLang="zh-CN" dirty="0"/>
              <a:t> </a:t>
            </a:r>
            <a:r>
              <a:rPr lang="zh-CN" altLang="en-US" dirty="0"/>
              <a:t>启用时立即调用</a:t>
            </a:r>
            <a:endParaRPr lang="en-US" altLang="zh-CN" dirty="0"/>
          </a:p>
          <a:p>
            <a:r>
              <a:rPr lang="en-US" altLang="zh-CN" dirty="0"/>
              <a:t>Reset </a:t>
            </a:r>
            <a:r>
              <a:rPr lang="zh-CN" altLang="en-US" dirty="0"/>
              <a:t>脚本首次附加到对象之后，或是使用</a:t>
            </a:r>
            <a:r>
              <a:rPr lang="en-US" altLang="zh-CN" dirty="0"/>
              <a:t>Reset</a:t>
            </a:r>
            <a:r>
              <a:rPr lang="zh-CN" altLang="en-US" dirty="0"/>
              <a:t>命令的时候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4444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9F90C-058D-4BD5-B0F0-6711E6D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08FA4-974D-44C4-8549-AC5C3590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C12B5-1A80-4562-8DC9-418C7E6C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60" y="424801"/>
            <a:ext cx="10243142" cy="62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49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5B869-6C06-4060-86A8-B4D0D41F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F738A-6072-437E-BF0D-FA552B6B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845398"/>
            <a:ext cx="8595360" cy="333473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先</a:t>
            </a:r>
            <a:r>
              <a:rPr lang="en-US" altLang="zh-CN" sz="2400" dirty="0"/>
              <a:t>Update</a:t>
            </a:r>
            <a:r>
              <a:rPr lang="zh-CN" altLang="en-US" sz="2400" dirty="0"/>
              <a:t>，再协程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FixedUpdate</a:t>
            </a:r>
            <a:r>
              <a:rPr lang="en-US" altLang="zh-CN" sz="2400" dirty="0"/>
              <a:t>, Update, </a:t>
            </a:r>
            <a:r>
              <a:rPr lang="en-US" altLang="zh-CN" sz="2400" dirty="0" err="1"/>
              <a:t>LateUpdate</a:t>
            </a:r>
            <a:r>
              <a:rPr lang="zh-CN" altLang="en-US" sz="2400" dirty="0"/>
              <a:t>的先后顺序：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FixedUpdate</a:t>
            </a:r>
            <a:r>
              <a:rPr lang="zh-CN" altLang="en-US" sz="2000" dirty="0"/>
              <a:t>按照可靠的计时器以固定帧率更新</a:t>
            </a:r>
            <a:endParaRPr lang="en-US" altLang="zh-CN" sz="2000" dirty="0"/>
          </a:p>
          <a:p>
            <a:pPr lvl="1"/>
            <a:r>
              <a:rPr lang="en-US" altLang="zh-CN" sz="2000" dirty="0"/>
              <a:t>Update</a:t>
            </a:r>
            <a:r>
              <a:rPr lang="zh-CN" altLang="en-US" sz="2000" dirty="0"/>
              <a:t>动态调整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LateUpdate</a:t>
            </a:r>
            <a:r>
              <a:rPr lang="zh-CN" altLang="en-US" sz="2000" dirty="0"/>
              <a:t>在</a:t>
            </a:r>
            <a:r>
              <a:rPr lang="en-US" altLang="zh-CN" sz="2000" dirty="0"/>
              <a:t>Update</a:t>
            </a:r>
            <a:r>
              <a:rPr lang="zh-CN" altLang="en-US" sz="2000" dirty="0"/>
              <a:t>后进行运行，常常用于摄像机跟随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1E114B-8786-4CE0-A721-D32D5D3F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2" y="269931"/>
            <a:ext cx="10418202" cy="201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79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8A735-77BA-4F01-9F13-B85B1DAB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60443-934A-4B69-90BE-C6152389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1E9973-E309-4D3D-8C5E-E1C29BDAE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4" y="1328569"/>
            <a:ext cx="10643826" cy="40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2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2ECE97-F76C-4784-BFFA-246C278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799"/>
            <a:ext cx="9982200" cy="1320501"/>
          </a:xfrm>
        </p:spPr>
        <p:txBody>
          <a:bodyPr>
            <a:noAutofit/>
          </a:bodyPr>
          <a:lstStyle/>
          <a:p>
            <a:pPr algn="r"/>
            <a:r>
              <a:rPr lang="en-US" altLang="zh-CN" sz="8000" dirty="0"/>
              <a:t>C#</a:t>
            </a:r>
            <a:r>
              <a:rPr lang="zh-CN" altLang="en-US" sz="8000" dirty="0"/>
              <a:t>探幽</a:t>
            </a:r>
          </a:p>
        </p:txBody>
      </p:sp>
      <p:pic>
        <p:nvPicPr>
          <p:cNvPr id="1026" name="Picture 2" descr="Learning C# in 15 Minutes - PEAKUP">
            <a:extLst>
              <a:ext uri="{FF2B5EF4-FFF2-40B4-BE49-F238E27FC236}">
                <a16:creationId xmlns:a16="http://schemas.microsoft.com/office/drawing/2014/main" id="{FFEA9878-8003-4844-9DFD-89F0681BF8A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r="391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02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FA354-0955-4B71-AA1A-8DC66A3B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A6320-D320-4A54-B1B5-6E7D194F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352209"/>
            <a:ext cx="8595360" cy="1371320"/>
          </a:xfrm>
        </p:spPr>
        <p:txBody>
          <a:bodyPr/>
          <a:lstStyle/>
          <a:p>
            <a:r>
              <a:rPr lang="en-US" altLang="zh-CN" dirty="0" err="1"/>
              <a:t>OnBecameVisible</a:t>
            </a:r>
            <a:r>
              <a:rPr lang="en-US" altLang="zh-CN" dirty="0"/>
              <a:t> </a:t>
            </a:r>
            <a:r>
              <a:rPr lang="zh-CN" altLang="en-US" dirty="0"/>
              <a:t>进入摄像机调用</a:t>
            </a:r>
            <a:endParaRPr lang="en-US" altLang="zh-CN" dirty="0"/>
          </a:p>
          <a:p>
            <a:r>
              <a:rPr lang="en-US" altLang="zh-CN" dirty="0" err="1"/>
              <a:t>OnBecameInvisible</a:t>
            </a:r>
            <a:r>
              <a:rPr lang="en-US" altLang="zh-CN" dirty="0"/>
              <a:t> </a:t>
            </a:r>
            <a:r>
              <a:rPr lang="zh-CN" altLang="en-US" dirty="0"/>
              <a:t>离开摄像机调用</a:t>
            </a:r>
            <a:endParaRPr lang="en-US" altLang="zh-CN" dirty="0"/>
          </a:p>
          <a:p>
            <a:r>
              <a:rPr lang="en-US" altLang="zh-CN" dirty="0" err="1"/>
              <a:t>OnRenderImage</a:t>
            </a:r>
            <a:r>
              <a:rPr lang="en-US" altLang="zh-CN" dirty="0"/>
              <a:t> </a:t>
            </a:r>
            <a:r>
              <a:rPr lang="zh-CN" altLang="en-US" dirty="0"/>
              <a:t>后处理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03B67-1CD3-4D79-A901-14A963A8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1" y="236255"/>
            <a:ext cx="10434918" cy="49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78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6850C-C296-48E4-B908-33A638D7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D714D-8516-4778-8D93-1D3885CD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429000"/>
            <a:ext cx="8595360" cy="2751137"/>
          </a:xfrm>
        </p:spPr>
        <p:txBody>
          <a:bodyPr/>
          <a:lstStyle/>
          <a:p>
            <a:r>
              <a:rPr lang="en-US" altLang="zh-CN" dirty="0" err="1"/>
              <a:t>OnApplicationPause</a:t>
            </a:r>
            <a:r>
              <a:rPr lang="en-US" altLang="zh-CN" dirty="0"/>
              <a:t>  </a:t>
            </a:r>
            <a:r>
              <a:rPr lang="zh-CN" altLang="en-US" dirty="0"/>
              <a:t>游戏暂停时发出额外帧来执行</a:t>
            </a:r>
            <a:endParaRPr lang="en-US" altLang="zh-CN" dirty="0"/>
          </a:p>
          <a:p>
            <a:r>
              <a:rPr lang="en-US" altLang="zh-CN" dirty="0" err="1"/>
              <a:t>OnApplicationQuit</a:t>
            </a:r>
            <a:r>
              <a:rPr lang="en-US" altLang="zh-CN" dirty="0"/>
              <a:t> </a:t>
            </a:r>
            <a:r>
              <a:rPr lang="zh-CN" altLang="en-US" dirty="0"/>
              <a:t>程序退出</a:t>
            </a:r>
            <a:endParaRPr lang="en-US" altLang="zh-CN" dirty="0"/>
          </a:p>
          <a:p>
            <a:r>
              <a:rPr lang="en-US" altLang="zh-CN" dirty="0" err="1"/>
              <a:t>OnDisable</a:t>
            </a:r>
            <a:r>
              <a:rPr lang="en-US" altLang="zh-CN" dirty="0"/>
              <a:t> </a:t>
            </a:r>
            <a:r>
              <a:rPr lang="zh-CN" altLang="en-US" dirty="0"/>
              <a:t>脚本不可用</a:t>
            </a:r>
            <a:endParaRPr lang="en-US" altLang="zh-CN" dirty="0"/>
          </a:p>
          <a:p>
            <a:r>
              <a:rPr lang="en-US" altLang="zh-CN" dirty="0" err="1"/>
              <a:t>OnDestroy</a:t>
            </a:r>
            <a:r>
              <a:rPr lang="en-US" altLang="zh-CN" dirty="0"/>
              <a:t> </a:t>
            </a:r>
            <a:r>
              <a:rPr lang="zh-CN" altLang="en-US" dirty="0"/>
              <a:t>物体摧毁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AAD76E-8D3C-465D-BB84-22037AAE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3" y="610838"/>
            <a:ext cx="10617798" cy="27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9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19D10-470D-4274-BEA7-CF738D6A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调整脚本执行顺序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3B803-13F5-4EBC-AC78-3DE8B3AE0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Project Settings – Script Execution Order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EA4E19-70A0-4054-8A87-B42F6750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0" y="2211712"/>
            <a:ext cx="10564009" cy="45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7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1E5D07F-0008-4500-A582-B626D555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重要类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4911CE-3B3C-4CF9-8B07-2F7A4F1F5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490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C82ADC-30F8-4B59-A324-F8F4E878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GameObject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61249D-6259-4F21-8F0C-0678B5296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Enabled</a:t>
            </a:r>
          </a:p>
          <a:p>
            <a:r>
              <a:rPr lang="en-US" altLang="zh-CN" sz="2400" dirty="0"/>
              <a:t>Static</a:t>
            </a:r>
          </a:p>
          <a:p>
            <a:r>
              <a:rPr lang="en-US" altLang="zh-CN" sz="2400" dirty="0"/>
              <a:t>Tag / Layer</a:t>
            </a:r>
          </a:p>
          <a:p>
            <a:r>
              <a:rPr lang="en-US" altLang="zh-CN" sz="2400" dirty="0"/>
              <a:t>Component</a:t>
            </a:r>
          </a:p>
          <a:p>
            <a:r>
              <a:rPr lang="en-US" altLang="zh-CN" sz="2400" dirty="0"/>
              <a:t>[</a:t>
            </a:r>
            <a:r>
              <a:rPr lang="en-US" altLang="zh-CN" sz="2400" dirty="0" err="1"/>
              <a:t>desp</a:t>
            </a:r>
            <a:r>
              <a:rPr lang="en-US" altLang="zh-CN" sz="2400" dirty="0"/>
              <a:t>]</a:t>
            </a:r>
            <a:r>
              <a:rPr lang="en-US" altLang="zh-CN" sz="2400" dirty="0" err="1"/>
              <a:t>GameObject.find</a:t>
            </a:r>
            <a:endParaRPr lang="en-US" altLang="zh-CN" sz="2400" dirty="0"/>
          </a:p>
          <a:p>
            <a:r>
              <a:rPr lang="en-US" altLang="zh-CN" sz="2400" dirty="0"/>
              <a:t>[</a:t>
            </a:r>
            <a:r>
              <a:rPr lang="en-US" altLang="zh-CN" sz="2400" dirty="0" err="1"/>
              <a:t>desp</a:t>
            </a:r>
            <a:r>
              <a:rPr lang="en-US" altLang="zh-CN" sz="2400" dirty="0"/>
              <a:t>]</a:t>
            </a:r>
            <a:r>
              <a:rPr lang="en-US" altLang="zh-CN" sz="2400" dirty="0" err="1"/>
              <a:t>GameObject.SendMessage</a:t>
            </a:r>
            <a:endParaRPr lang="en-US" altLang="zh-CN" sz="2400" dirty="0"/>
          </a:p>
          <a:p>
            <a:r>
              <a:rPr lang="en-US" altLang="zh-CN" sz="2400" dirty="0"/>
              <a:t>Instantiate</a:t>
            </a:r>
          </a:p>
          <a:p>
            <a:r>
              <a:rPr lang="en-US" altLang="zh-CN" sz="2400" dirty="0"/>
              <a:t>Destroy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4554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386DC-7132-40A6-A4BE-B948D2F5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Quanternion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393EA-D178-4B41-B68B-53DD8F2D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四元数和欧拉角参见</a:t>
            </a:r>
            <a:r>
              <a:rPr lang="en-US" altLang="zh-CN" dirty="0"/>
              <a:t>Shader</a:t>
            </a:r>
            <a:r>
              <a:rPr lang="zh-CN" altLang="en-US" dirty="0"/>
              <a:t>部分的讲义</a:t>
            </a:r>
            <a:endParaRPr lang="en-US" altLang="zh-CN" dirty="0"/>
          </a:p>
          <a:p>
            <a:r>
              <a:rPr lang="zh-CN" altLang="en-US" dirty="0"/>
              <a:t>这里要注意！！不要直接把欧拉角用于旋转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37C91-D275-443F-8805-8375AFA3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76" y="3063340"/>
            <a:ext cx="744959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59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899B9-1FB9-4CD9-B4B6-9418ADAB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C23DA-F77E-4226-B633-E352D28B1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Time.deltaTime</a:t>
            </a:r>
            <a:r>
              <a:rPr lang="en-US" altLang="zh-CN" dirty="0"/>
              <a:t> </a:t>
            </a:r>
            <a:r>
              <a:rPr lang="zh-CN" altLang="en-US" dirty="0"/>
              <a:t>返回上一帧以来的时间</a:t>
            </a:r>
            <a:endParaRPr lang="en-US" altLang="zh-CN" dirty="0"/>
          </a:p>
          <a:p>
            <a:r>
              <a:rPr lang="en-US" altLang="zh-CN" dirty="0" err="1"/>
              <a:t>Time.fixedDeltaTime</a:t>
            </a:r>
            <a:r>
              <a:rPr lang="en-US" altLang="zh-CN" dirty="0"/>
              <a:t> </a:t>
            </a:r>
            <a:r>
              <a:rPr lang="zh-CN" altLang="en-US" dirty="0"/>
              <a:t>返回固定运行时间</a:t>
            </a:r>
            <a:endParaRPr lang="en-US" altLang="zh-CN" dirty="0"/>
          </a:p>
          <a:p>
            <a:r>
              <a:rPr lang="en-US" altLang="zh-CN" dirty="0" err="1"/>
              <a:t>Time.timeScale</a:t>
            </a:r>
            <a:r>
              <a:rPr lang="en-US" altLang="zh-CN" dirty="0"/>
              <a:t> </a:t>
            </a:r>
            <a:r>
              <a:rPr lang="zh-CN" altLang="en-US" dirty="0"/>
              <a:t>时间尺度，修改报告给</a:t>
            </a:r>
            <a:r>
              <a:rPr lang="en-US" altLang="zh-CN" dirty="0"/>
              <a:t>Update</a:t>
            </a:r>
            <a:r>
              <a:rPr lang="zh-CN" altLang="en-US" dirty="0"/>
              <a:t>和</a:t>
            </a:r>
            <a:r>
              <a:rPr lang="en-US" altLang="zh-CN" dirty="0" err="1"/>
              <a:t>FixedUpdate</a:t>
            </a:r>
            <a:r>
              <a:rPr lang="zh-CN" altLang="en-US" dirty="0"/>
              <a:t>的时间步长，并不会降低执行速度！</a:t>
            </a:r>
          </a:p>
        </p:txBody>
      </p:sp>
    </p:spTree>
    <p:extLst>
      <p:ext uri="{BB962C8B-B14F-4D97-AF65-F5344CB8AC3E}">
        <p14:creationId xmlns:p14="http://schemas.microsoft.com/office/powerpoint/2010/main" val="1598384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7A1F1-5163-4A15-87F8-DE22AEE7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ScriptableObject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9A81B-5D5B-485E-82FA-C3B33C7BA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专门用于存储数据的一类资源，只存在一份实例，用于共享。</a:t>
            </a:r>
            <a:endParaRPr lang="en-US" altLang="zh-CN" sz="2400" dirty="0"/>
          </a:p>
          <a:p>
            <a:r>
              <a:rPr lang="zh-CN" altLang="en-US" sz="2400" dirty="0"/>
              <a:t>无需作为对象</a:t>
            </a:r>
            <a:r>
              <a:rPr lang="en-US" altLang="zh-CN" sz="2400" dirty="0"/>
              <a:t>Component</a:t>
            </a:r>
          </a:p>
          <a:p>
            <a:r>
              <a:rPr lang="zh-CN" altLang="en-US" sz="2400" dirty="0"/>
              <a:t>可以定义新的资源类型，存储为</a:t>
            </a:r>
            <a:r>
              <a:rPr lang="en-US" altLang="zh-CN" sz="2400" dirty="0"/>
              <a:t>.asset</a:t>
            </a:r>
            <a:r>
              <a:rPr lang="zh-CN" altLang="en-US" sz="2400" dirty="0"/>
              <a:t>文件</a:t>
            </a:r>
            <a:endParaRPr lang="en-US" altLang="zh-CN" sz="2400" dirty="0"/>
          </a:p>
          <a:p>
            <a:r>
              <a:rPr lang="zh-CN" altLang="en-US" sz="2400" dirty="0"/>
              <a:t>支持</a:t>
            </a:r>
            <a:r>
              <a:rPr lang="en-US" altLang="zh-CN" sz="2400" dirty="0"/>
              <a:t>runtime</a:t>
            </a:r>
            <a:r>
              <a:rPr lang="zh-CN" altLang="en-US" sz="2400" dirty="0"/>
              <a:t>修改，退出后保存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思考传统逻辑：从资源里加载一个</a:t>
            </a:r>
            <a:r>
              <a:rPr lang="en-US" altLang="zh-CN" sz="2400" dirty="0"/>
              <a:t>json</a:t>
            </a:r>
            <a:r>
              <a:rPr lang="zh-CN" altLang="en-US" sz="2400" dirty="0"/>
              <a:t>文件，序列化成一个组件，加到某个空物体上，其它物体用</a:t>
            </a:r>
            <a:r>
              <a:rPr lang="en-US" altLang="zh-CN" sz="2400" dirty="0" err="1"/>
              <a:t>transform.find</a:t>
            </a:r>
            <a:r>
              <a:rPr lang="en-US" altLang="zh-CN" sz="2400" dirty="0"/>
              <a:t>()…</a:t>
            </a:r>
          </a:p>
          <a:p>
            <a:r>
              <a:rPr lang="zh-CN" altLang="en-US" sz="2400" dirty="0"/>
              <a:t>繁杂，而且容易寄！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34299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6EB1-7E7B-47F6-8CD5-DB131F5C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ScriptableObject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88B86-1EEA-4584-98ED-7369A24FD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F7EB42-FBF6-4FE2-8170-E2622D9C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20" y="1943497"/>
            <a:ext cx="7334263" cy="38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64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04C62-2EF5-4E68-B11F-EDC48C3E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ScriptableObject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25767-6CC9-4291-9B57-9811EC2CB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D8277F-3585-4420-A2FA-F4B8EB6C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80" y="1798534"/>
            <a:ext cx="4147648" cy="4812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FC31E8-2A73-4FD6-B920-F2A9FBEA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07" y="2682915"/>
            <a:ext cx="6842461" cy="32176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00F05F-1F7E-4A3B-82C6-562ED26F400B}"/>
              </a:ext>
            </a:extLst>
          </p:cNvPr>
          <p:cNvSpPr/>
          <p:nvPr/>
        </p:nvSpPr>
        <p:spPr>
          <a:xfrm>
            <a:off x="3035450" y="1840183"/>
            <a:ext cx="1810870" cy="231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1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4442A4-EDBE-4DC3-9634-9A53C7A1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66F1F91-481D-477D-B7A9-00279C1EF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551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1ECF6-7634-4FA5-ACE2-A982F481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231D5-E89A-4A74-8A73-5E470B0A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https://blog.csdn.net/candycat1992/article/details/52181814</a:t>
            </a:r>
            <a:r>
              <a:rPr lang="en-US" altLang="zh-CN" dirty="0"/>
              <a:t> </a:t>
            </a:r>
            <a:r>
              <a:rPr lang="zh-CN" altLang="en-US" dirty="0"/>
              <a:t>冯乐乐 </a:t>
            </a:r>
            <a:r>
              <a:rPr lang="en-US" altLang="zh-CN" dirty="0"/>
              <a:t>【</a:t>
            </a:r>
            <a:r>
              <a:rPr lang="en-US" altLang="zh-CN" dirty="0" err="1"/>
              <a:t>Unity】ScriptableObject</a:t>
            </a:r>
            <a:r>
              <a:rPr lang="zh-CN" altLang="en-US" dirty="0"/>
              <a:t>的介绍</a:t>
            </a:r>
          </a:p>
        </p:txBody>
      </p:sp>
    </p:spTree>
    <p:extLst>
      <p:ext uri="{BB962C8B-B14F-4D97-AF65-F5344CB8AC3E}">
        <p14:creationId xmlns:p14="http://schemas.microsoft.com/office/powerpoint/2010/main" val="5190522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3127C6-04EE-4C81-8216-B944F7A7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917AED-95C5-4BE1-A78D-FC557A04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26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1073AA-99C6-4A6D-9710-9341D9B2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同步与异步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D2DC52-C3E2-4B6E-B7E7-87A97C323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考虑你要算从</a:t>
            </a:r>
            <a:r>
              <a:rPr lang="en-US" altLang="zh-CN" sz="2800" dirty="0"/>
              <a:t>1</a:t>
            </a:r>
            <a:r>
              <a:rPr lang="zh-CN" altLang="en-US" sz="2800" dirty="0"/>
              <a:t>加到</a:t>
            </a:r>
            <a:r>
              <a:rPr lang="en-US" altLang="zh-CN" sz="2800" dirty="0"/>
              <a:t>1000000000……</a:t>
            </a:r>
          </a:p>
          <a:p>
            <a:endParaRPr lang="en-US" altLang="zh-CN" sz="2800" dirty="0"/>
          </a:p>
          <a:p>
            <a:r>
              <a:rPr lang="zh-CN" altLang="en-US" sz="2800" dirty="0"/>
              <a:t>同步考虑：</a:t>
            </a:r>
            <a:endParaRPr lang="en-US" altLang="zh-CN" sz="2800" dirty="0"/>
          </a:p>
          <a:p>
            <a:pPr lvl="1"/>
            <a:r>
              <a:rPr lang="zh-CN" altLang="en-US" sz="2400" dirty="0"/>
              <a:t>分派计算任务</a:t>
            </a:r>
            <a:endParaRPr lang="en-US" altLang="zh-CN" sz="2400" dirty="0"/>
          </a:p>
          <a:p>
            <a:pPr lvl="1"/>
            <a:r>
              <a:rPr lang="zh-CN" altLang="en-US" sz="2400" dirty="0"/>
              <a:t>执行计算过程</a:t>
            </a:r>
            <a:endParaRPr lang="en-US" altLang="zh-CN" sz="2400" dirty="0"/>
          </a:p>
          <a:p>
            <a:pPr lvl="1"/>
            <a:r>
              <a:rPr lang="zh-CN" altLang="en-US" sz="2400" dirty="0"/>
              <a:t>显示计算结果</a:t>
            </a:r>
            <a:endParaRPr lang="en-US" altLang="zh-CN" sz="2400" dirty="0"/>
          </a:p>
          <a:p>
            <a:r>
              <a:rPr lang="zh-CN" altLang="en-US" sz="2800" dirty="0"/>
              <a:t>问题？</a:t>
            </a:r>
            <a:endParaRPr lang="en-US" altLang="zh-CN" sz="2800" dirty="0"/>
          </a:p>
          <a:p>
            <a:pPr lvl="1"/>
            <a:r>
              <a:rPr lang="zh-CN" altLang="en-US" sz="2400" dirty="0"/>
              <a:t>阻塞！</a:t>
            </a:r>
            <a:endParaRPr lang="en-US" altLang="zh-CN" sz="2400" dirty="0"/>
          </a:p>
          <a:p>
            <a:pPr lvl="1"/>
            <a:r>
              <a:rPr lang="zh-CN" altLang="en-US" sz="2400" dirty="0"/>
              <a:t>卡死！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880771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B5344-AD92-4494-B8C4-A43BB24D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同步与异步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7B72A-06CF-4A65-A52B-419E985C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8D60C-ECFE-4810-8165-1F763C92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93" y="1963270"/>
            <a:ext cx="1239855" cy="3761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CDAF0D-6E06-403B-86C9-6F9D4444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61" y="2205318"/>
            <a:ext cx="2185074" cy="34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26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A1520-47DD-49DA-81F6-6A3F4E9A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85354-96E9-4E0F-A85A-63DE6348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65621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协程是一个</a:t>
            </a:r>
            <a:r>
              <a:rPr lang="zh-CN" altLang="en-US" sz="2400" dirty="0">
                <a:solidFill>
                  <a:srgbClr val="FF0000"/>
                </a:solidFill>
              </a:rPr>
              <a:t>单线程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异步</a:t>
            </a:r>
            <a:r>
              <a:rPr lang="zh-CN" altLang="en-US" sz="2400" dirty="0"/>
              <a:t>实现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31B686-FDAB-4756-B701-DB8294AB345C}"/>
              </a:ext>
            </a:extLst>
          </p:cNvPr>
          <p:cNvSpPr/>
          <p:nvPr/>
        </p:nvSpPr>
        <p:spPr>
          <a:xfrm>
            <a:off x="2624867" y="2920701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95DF8A-47DD-4631-B304-FA6057073651}"/>
              </a:ext>
            </a:extLst>
          </p:cNvPr>
          <p:cNvSpPr/>
          <p:nvPr/>
        </p:nvSpPr>
        <p:spPr>
          <a:xfrm>
            <a:off x="3541060" y="2920700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FBFB95-6103-4ACE-92C7-9D33F844A8C2}"/>
              </a:ext>
            </a:extLst>
          </p:cNvPr>
          <p:cNvSpPr/>
          <p:nvPr/>
        </p:nvSpPr>
        <p:spPr>
          <a:xfrm>
            <a:off x="4457253" y="2920700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12C409-B00C-4A1E-A442-BCCC5B2DF232}"/>
              </a:ext>
            </a:extLst>
          </p:cNvPr>
          <p:cNvSpPr/>
          <p:nvPr/>
        </p:nvSpPr>
        <p:spPr>
          <a:xfrm>
            <a:off x="5373446" y="2920699"/>
            <a:ext cx="677731" cy="6777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63DC3C-87AE-4B67-808E-A4C1332C90F0}"/>
              </a:ext>
            </a:extLst>
          </p:cNvPr>
          <p:cNvSpPr/>
          <p:nvPr/>
        </p:nvSpPr>
        <p:spPr>
          <a:xfrm>
            <a:off x="6289639" y="2920701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A29403-65E2-4341-B7FC-49211B33A632}"/>
              </a:ext>
            </a:extLst>
          </p:cNvPr>
          <p:cNvSpPr/>
          <p:nvPr/>
        </p:nvSpPr>
        <p:spPr>
          <a:xfrm>
            <a:off x="7205832" y="2920700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68E86D-6014-40D2-A334-838C05447503}"/>
              </a:ext>
            </a:extLst>
          </p:cNvPr>
          <p:cNvSpPr/>
          <p:nvPr/>
        </p:nvSpPr>
        <p:spPr>
          <a:xfrm>
            <a:off x="8122025" y="2920700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481007-51AC-48F1-AB17-3FFAEB99449C}"/>
              </a:ext>
            </a:extLst>
          </p:cNvPr>
          <p:cNvSpPr/>
          <p:nvPr/>
        </p:nvSpPr>
        <p:spPr>
          <a:xfrm>
            <a:off x="4061012" y="4459045"/>
            <a:ext cx="677731" cy="6777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D3B949-2F30-41D1-9EFD-83D43B0A678B}"/>
              </a:ext>
            </a:extLst>
          </p:cNvPr>
          <p:cNvSpPr/>
          <p:nvPr/>
        </p:nvSpPr>
        <p:spPr>
          <a:xfrm>
            <a:off x="5373445" y="4459045"/>
            <a:ext cx="677731" cy="6777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CFFF9E-EB4D-4A12-9F03-8798E8CFB6D7}"/>
              </a:ext>
            </a:extLst>
          </p:cNvPr>
          <p:cNvSpPr/>
          <p:nvPr/>
        </p:nvSpPr>
        <p:spPr>
          <a:xfrm>
            <a:off x="6685878" y="4459044"/>
            <a:ext cx="677731" cy="6777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F0B0570-B163-494B-A8A3-AF170D1E9148}"/>
              </a:ext>
            </a:extLst>
          </p:cNvPr>
          <p:cNvCxnSpPr>
            <a:stCxn id="12" idx="0"/>
            <a:endCxn id="7" idx="2"/>
          </p:cNvCxnSpPr>
          <p:nvPr/>
        </p:nvCxnSpPr>
        <p:spPr>
          <a:xfrm rot="5400000" flipH="1" flipV="1">
            <a:off x="4625788" y="3372521"/>
            <a:ext cx="860615" cy="13124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7800A6CB-9E8F-4E0D-8C73-84C1F0607F75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rot="5400000" flipH="1" flipV="1">
            <a:off x="5282004" y="4028738"/>
            <a:ext cx="86061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363B1C7A-31B3-4D17-BA2F-3D9B7DBFA318}"/>
              </a:ext>
            </a:extLst>
          </p:cNvPr>
          <p:cNvCxnSpPr>
            <a:stCxn id="14" idx="0"/>
            <a:endCxn id="7" idx="2"/>
          </p:cNvCxnSpPr>
          <p:nvPr/>
        </p:nvCxnSpPr>
        <p:spPr>
          <a:xfrm rot="16200000" flipV="1">
            <a:off x="5938221" y="3372521"/>
            <a:ext cx="860614" cy="131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FDD6472-63D8-431B-8CA2-9D138D5E150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738743" y="4797911"/>
            <a:ext cx="634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BCE0AD7-6364-40B6-9C63-B85F51914635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6051176" y="4797910"/>
            <a:ext cx="634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AA0791A-5D2B-4F07-8B46-79818BE2DE10}"/>
              </a:ext>
            </a:extLst>
          </p:cNvPr>
          <p:cNvSpPr/>
          <p:nvPr/>
        </p:nvSpPr>
        <p:spPr>
          <a:xfrm>
            <a:off x="4666404" y="4522403"/>
            <a:ext cx="7793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Cond1</a:t>
            </a:r>
            <a:endParaRPr lang="zh-CN" altLang="en-US" sz="1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4400F66-8030-4A58-86F9-57A05C20EA32}"/>
              </a:ext>
            </a:extLst>
          </p:cNvPr>
          <p:cNvSpPr/>
          <p:nvPr/>
        </p:nvSpPr>
        <p:spPr>
          <a:xfrm>
            <a:off x="5987179" y="4522402"/>
            <a:ext cx="77938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Cond2</a:t>
            </a:r>
            <a:endParaRPr lang="zh-CN" altLang="en-US" sz="1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00E06E7-886D-4D5B-A890-417A76954109}"/>
              </a:ext>
            </a:extLst>
          </p:cNvPr>
          <p:cNvSpPr txBox="1"/>
          <p:nvPr/>
        </p:nvSpPr>
        <p:spPr>
          <a:xfrm>
            <a:off x="1699709" y="5686603"/>
            <a:ext cx="8555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4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协程就像一个函数，能够暂停执行并将控制权返还给 </a:t>
            </a:r>
            <a:r>
              <a:rPr lang="en-US" altLang="zh-CN" sz="24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Unity</a:t>
            </a:r>
            <a:r>
              <a:rPr lang="zh-CN" altLang="en-US" sz="24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，然后在下一帧继续执行。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6667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2922F-06C4-40DB-A00E-E9DAD481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协程</a:t>
            </a:r>
            <a:r>
              <a:rPr lang="en-US" altLang="zh-CN" dirty="0"/>
              <a:t> – </a:t>
            </a:r>
            <a:r>
              <a:rPr lang="zh-CN" altLang="en-US" dirty="0"/>
              <a:t>类型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2895731-1646-4D67-A9C0-E4CA35F8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20419"/>
              </p:ext>
            </p:extLst>
          </p:nvPr>
        </p:nvGraphicFramePr>
        <p:xfrm>
          <a:off x="1085327" y="2134297"/>
          <a:ext cx="81280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9473">
                  <a:extLst>
                    <a:ext uri="{9D8B030D-6E8A-4147-A177-3AD203B41FA5}">
                      <a16:colId xmlns:a16="http://schemas.microsoft.com/office/drawing/2014/main" val="2836076531"/>
                    </a:ext>
                  </a:extLst>
                </a:gridCol>
                <a:gridCol w="5098527">
                  <a:extLst>
                    <a:ext uri="{9D8B030D-6E8A-4147-A177-3AD203B41FA5}">
                      <a16:colId xmlns:a16="http://schemas.microsoft.com/office/drawing/2014/main" val="2692399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返回类型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22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return null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等待下一帧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959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return new </a:t>
                      </a:r>
                      <a:r>
                        <a:rPr lang="en-US" altLang="zh-CN" dirty="0" err="1"/>
                        <a:t>WaitForSeconds</a:t>
                      </a:r>
                      <a:r>
                        <a:rPr lang="en-US" altLang="zh-CN" dirty="0"/>
                        <a:t>(1.0f)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等待固定秒数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4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return new </a:t>
                      </a:r>
                      <a:r>
                        <a:rPr lang="en-US" altLang="zh-CN" dirty="0" err="1"/>
                        <a:t>WaitUntil</a:t>
                      </a:r>
                      <a:r>
                        <a:rPr lang="en-US" altLang="zh-CN" dirty="0"/>
                        <a:t>(flag)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等待到</a:t>
                      </a:r>
                      <a:r>
                        <a:rPr lang="en-US" altLang="zh-CN" dirty="0"/>
                        <a:t>flag</a:t>
                      </a:r>
                      <a:r>
                        <a:rPr lang="zh-CN" altLang="en-US" dirty="0"/>
                        <a:t>为真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3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return new </a:t>
                      </a:r>
                      <a:r>
                        <a:rPr lang="en-US" altLang="zh-CN" dirty="0" err="1"/>
                        <a:t>WaitWhile</a:t>
                      </a:r>
                      <a:r>
                        <a:rPr lang="en-US" altLang="zh-CN" dirty="0"/>
                        <a:t>(function)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当</a:t>
                      </a:r>
                      <a:r>
                        <a:rPr lang="en-US" altLang="zh-CN" dirty="0"/>
                        <a:t>flag</a:t>
                      </a:r>
                      <a:r>
                        <a:rPr lang="zh-CN" altLang="en-US" dirty="0"/>
                        <a:t>为真的时候等待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8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return new </a:t>
                      </a:r>
                      <a:r>
                        <a:rPr lang="en-US" altLang="zh-CN" dirty="0" err="1"/>
                        <a:t>WaitForEndOfFrame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等待到这一帧末尾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05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return </a:t>
                      </a:r>
                      <a:r>
                        <a:rPr lang="en-US" altLang="zh-CN" dirty="0" err="1"/>
                        <a:t>StartCoroutine</a:t>
                      </a:r>
                      <a:r>
                        <a:rPr lang="en-US" altLang="zh-CN" dirty="0"/>
                        <a:t>(coroutine)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等待另一个协程的返回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9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yield break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跳出协程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49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891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37B6A-C594-4696-865A-A8CAFF9E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协程 </a:t>
            </a:r>
            <a:r>
              <a:rPr lang="en-US" altLang="zh-CN" dirty="0"/>
              <a:t>– </a:t>
            </a:r>
            <a:r>
              <a:rPr lang="zh-CN" altLang="en-US" dirty="0"/>
              <a:t>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F6543-CDBC-4357-B1BA-ECD643D07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的迭代器：实现</a:t>
            </a:r>
            <a:r>
              <a:rPr lang="en-US" altLang="zh-CN" dirty="0" err="1"/>
              <a:t>IEnumerator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198823-642E-4566-A2B6-ACA27556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57" y="1161956"/>
            <a:ext cx="5942355" cy="55293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ED5A06-96D6-450D-9A45-6FCC0110F6FF}"/>
              </a:ext>
            </a:extLst>
          </p:cNvPr>
          <p:cNvSpPr/>
          <p:nvPr/>
        </p:nvSpPr>
        <p:spPr>
          <a:xfrm>
            <a:off x="1382016" y="3362053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2723E9-0C86-4796-A07A-276BEBBB012B}"/>
              </a:ext>
            </a:extLst>
          </p:cNvPr>
          <p:cNvSpPr/>
          <p:nvPr/>
        </p:nvSpPr>
        <p:spPr>
          <a:xfrm>
            <a:off x="2298209" y="3362052"/>
            <a:ext cx="677731" cy="6777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18F17F-4B48-439D-AADD-D31061580633}"/>
              </a:ext>
            </a:extLst>
          </p:cNvPr>
          <p:cNvSpPr/>
          <p:nvPr/>
        </p:nvSpPr>
        <p:spPr>
          <a:xfrm>
            <a:off x="3214402" y="3362054"/>
            <a:ext cx="677731" cy="67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02E316-2C25-407B-B149-70AA4301B8C5}"/>
              </a:ext>
            </a:extLst>
          </p:cNvPr>
          <p:cNvSpPr/>
          <p:nvPr/>
        </p:nvSpPr>
        <p:spPr>
          <a:xfrm>
            <a:off x="985775" y="4900398"/>
            <a:ext cx="677731" cy="6777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17D1FF-E497-405F-A42E-E3E3CDD39894}"/>
              </a:ext>
            </a:extLst>
          </p:cNvPr>
          <p:cNvSpPr/>
          <p:nvPr/>
        </p:nvSpPr>
        <p:spPr>
          <a:xfrm>
            <a:off x="2298208" y="4900398"/>
            <a:ext cx="677731" cy="6777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929084-575B-418C-BD52-A5FED01BD209}"/>
              </a:ext>
            </a:extLst>
          </p:cNvPr>
          <p:cNvSpPr/>
          <p:nvPr/>
        </p:nvSpPr>
        <p:spPr>
          <a:xfrm>
            <a:off x="3610641" y="4900397"/>
            <a:ext cx="677731" cy="6777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35C5A7A2-2FFF-4CFC-B2F4-4E5EDAEA4C78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1550551" y="3813874"/>
            <a:ext cx="860615" cy="13124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0B667C6B-C420-4BBD-81B8-DEA74D0762F4}"/>
              </a:ext>
            </a:extLst>
          </p:cNvPr>
          <p:cNvCxnSpPr>
            <a:stCxn id="14" idx="0"/>
            <a:endCxn id="9" idx="2"/>
          </p:cNvCxnSpPr>
          <p:nvPr/>
        </p:nvCxnSpPr>
        <p:spPr>
          <a:xfrm rot="5400000" flipH="1" flipV="1">
            <a:off x="2206767" y="4470091"/>
            <a:ext cx="86061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DE8371CF-226A-447D-A66A-A3757BCC40B0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rot="16200000" flipV="1">
            <a:off x="2862984" y="3813874"/>
            <a:ext cx="860614" cy="1312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D135612-CFE8-4997-B0F1-7204FDE6307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663506" y="5239264"/>
            <a:ext cx="634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878370-2CF9-414F-97A7-C1473183F6F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975939" y="5239263"/>
            <a:ext cx="6347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DC1B521-CF1A-4CD4-8454-697008A55196}"/>
              </a:ext>
            </a:extLst>
          </p:cNvPr>
          <p:cNvSpPr/>
          <p:nvPr/>
        </p:nvSpPr>
        <p:spPr>
          <a:xfrm>
            <a:off x="1702576" y="4963756"/>
            <a:ext cx="5565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null</a:t>
            </a:r>
            <a:endParaRPr lang="zh-CN" altLang="en-US" sz="1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01B495-FA57-479B-B84E-9B06CCA1C7EF}"/>
              </a:ext>
            </a:extLst>
          </p:cNvPr>
          <p:cNvSpPr/>
          <p:nvPr/>
        </p:nvSpPr>
        <p:spPr>
          <a:xfrm>
            <a:off x="3158003" y="4963755"/>
            <a:ext cx="2872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  <a:endParaRPr lang="zh-CN" altLang="en-US" sz="1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167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F0383-9272-42F5-A602-B4585431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协程 </a:t>
            </a:r>
            <a:r>
              <a:rPr lang="en-US" altLang="zh-CN" dirty="0"/>
              <a:t>– </a:t>
            </a:r>
            <a:r>
              <a:rPr lang="zh-CN" altLang="en-US" dirty="0"/>
              <a:t>缺陷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41C5B-5216-455F-8C9A-5FD0E1DD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无法返回值，导致无法进行拆分 </a:t>
            </a:r>
            <a:r>
              <a:rPr lang="en-US" altLang="zh-CN" dirty="0"/>
              <a:t>– </a:t>
            </a:r>
            <a:r>
              <a:rPr lang="zh-CN" altLang="en-US" dirty="0"/>
              <a:t>代码坏味道！</a:t>
            </a:r>
            <a:endParaRPr lang="en-US" altLang="zh-CN" dirty="0"/>
          </a:p>
          <a:p>
            <a:r>
              <a:rPr lang="zh-CN" altLang="en-US" dirty="0"/>
              <a:t>难以进行异常处理和解决 </a:t>
            </a:r>
            <a:r>
              <a:rPr lang="en-US" altLang="zh-CN" dirty="0"/>
              <a:t>– </a:t>
            </a:r>
            <a:r>
              <a:rPr lang="zh-CN" altLang="en-US" dirty="0"/>
              <a:t>调试困难！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Solutions</a:t>
            </a:r>
            <a:r>
              <a:rPr lang="zh-CN" altLang="en-US" dirty="0"/>
              <a:t>：</a:t>
            </a:r>
            <a:r>
              <a:rPr lang="en-US" altLang="zh-CN" dirty="0"/>
              <a:t>C# Async – Await </a:t>
            </a:r>
            <a:r>
              <a:rPr lang="zh-CN" altLang="en-US" dirty="0"/>
              <a:t>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AF1E98-7458-4806-932B-AC566B98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6" y="2955082"/>
            <a:ext cx="4752415" cy="32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081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E0B6E-0261-4B43-885A-9949A2DC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1922E-20F2-4457-A98C-F298E7718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https://gamedevbeginner.com/coroutines-in-unity-when-and-how-to-use-them/</a:t>
            </a:r>
            <a:r>
              <a:rPr lang="en-US" altLang="zh-CN" dirty="0"/>
              <a:t>  </a:t>
            </a:r>
            <a:r>
              <a:rPr lang="zh-CN" altLang="en-US" dirty="0"/>
              <a:t>对协程的使用比较全面的介绍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http://www.stevevermeulen.com/index.php/2017/09/using-async-await-in-unity3d-2017/</a:t>
            </a:r>
            <a:r>
              <a:rPr lang="en-US" altLang="zh-CN" dirty="0"/>
              <a:t> Async – Await – Task in Unity</a:t>
            </a:r>
          </a:p>
          <a:p>
            <a:r>
              <a:rPr lang="en-US" altLang="zh-CN" dirty="0"/>
              <a:t>《C#</a:t>
            </a:r>
            <a:r>
              <a:rPr lang="zh-CN" altLang="en-US" dirty="0"/>
              <a:t>高级编程</a:t>
            </a:r>
            <a:r>
              <a:rPr lang="en-US" altLang="zh-CN" dirty="0"/>
              <a:t>》 13</a:t>
            </a:r>
            <a:r>
              <a:rPr lang="zh-CN" altLang="en-US" dirty="0"/>
              <a:t>章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https://www.youtube.com/watch?v=7eKi6NKri6I</a:t>
            </a:r>
            <a:r>
              <a:rPr lang="en-US" altLang="zh-CN" dirty="0"/>
              <a:t> Async vs Coroutine</a:t>
            </a:r>
          </a:p>
          <a:p>
            <a:r>
              <a:rPr lang="en-US" altLang="zh-CN" dirty="0">
                <a:hlinkClick r:id="rId5"/>
              </a:rPr>
              <a:t>https://www.cnblogs.com/yespi/p/9847533.html</a:t>
            </a:r>
            <a:r>
              <a:rPr lang="en-US" altLang="zh-CN" dirty="0"/>
              <a:t> </a:t>
            </a:r>
            <a:r>
              <a:rPr lang="zh-CN" altLang="en-US" dirty="0"/>
              <a:t>协程的原理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数据库原理</a:t>
            </a:r>
            <a:r>
              <a:rPr lang="en-US" altLang="zh-CN" dirty="0"/>
              <a:t>》 </a:t>
            </a: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并发控制（赵刚）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6684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05EFC1-765B-4250-93BC-DD1A64D5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4D96AB-DB26-434A-863F-F693E22E3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8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B95E53-FB9C-42E9-9089-C4940DFE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9FF810-22AB-450B-AC21-CBAC9E34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创建对象的模板</a:t>
            </a:r>
            <a:endParaRPr lang="en-US" altLang="zh-CN" sz="3200" dirty="0"/>
          </a:p>
          <a:p>
            <a:r>
              <a:rPr lang="zh-CN" altLang="en-US" sz="3200" dirty="0"/>
              <a:t>不重点介绍</a:t>
            </a:r>
            <a:endParaRPr lang="en-US" altLang="zh-CN" sz="3200" dirty="0"/>
          </a:p>
          <a:p>
            <a:pPr lvl="1"/>
            <a:r>
              <a:rPr lang="zh-CN" altLang="en-US" sz="2800" dirty="0"/>
              <a:t>成员方法</a:t>
            </a:r>
            <a:endParaRPr lang="en-US" altLang="zh-CN" sz="2400" dirty="0"/>
          </a:p>
          <a:p>
            <a:pPr lvl="1"/>
            <a:r>
              <a:rPr lang="zh-CN" altLang="en-US" sz="2800" dirty="0"/>
              <a:t>属性</a:t>
            </a:r>
            <a:endParaRPr lang="en-US" altLang="zh-CN" sz="2800" dirty="0"/>
          </a:p>
          <a:p>
            <a:pPr lvl="2"/>
            <a:r>
              <a:rPr lang="en-US" altLang="zh-CN" sz="2400" dirty="0"/>
              <a:t>get set</a:t>
            </a:r>
          </a:p>
          <a:p>
            <a:pPr lvl="2"/>
            <a:r>
              <a:rPr lang="en-US" altLang="zh-CN" sz="2400" dirty="0" err="1"/>
              <a:t>readonly</a:t>
            </a:r>
            <a:endParaRPr lang="en-US" altLang="zh-CN" sz="2400" dirty="0"/>
          </a:p>
          <a:p>
            <a:pPr lvl="1"/>
            <a:r>
              <a:rPr lang="zh-CN" altLang="en-US" sz="2800" dirty="0"/>
              <a:t>构造函数</a:t>
            </a:r>
            <a:endParaRPr lang="en-US" altLang="zh-CN" sz="2800" dirty="0"/>
          </a:p>
          <a:p>
            <a:pPr lvl="2"/>
            <a:r>
              <a:rPr lang="zh-CN" altLang="en-US" sz="2400" dirty="0"/>
              <a:t>静态构造函数</a:t>
            </a:r>
            <a:endParaRPr lang="en-US" altLang="zh-CN" sz="2400" dirty="0"/>
          </a:p>
          <a:p>
            <a:pPr lvl="2"/>
            <a:r>
              <a:rPr lang="zh-CN" altLang="en-US" sz="2400" dirty="0"/>
              <a:t>相互调用</a:t>
            </a:r>
            <a:endParaRPr lang="en-US" altLang="zh-CN" sz="24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062489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4DC9F9-2B96-447F-B48E-046C5530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资源、资源元数据、资源数据库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E92026A-B601-44DA-8675-D1CA149EA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942088"/>
              </p:ext>
            </p:extLst>
          </p:nvPr>
        </p:nvGraphicFramePr>
        <p:xfrm>
          <a:off x="5588597" y="2157654"/>
          <a:ext cx="5497326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4786">
                  <a:extLst>
                    <a:ext uri="{9D8B030D-6E8A-4147-A177-3AD203B41FA5}">
                      <a16:colId xmlns:a16="http://schemas.microsoft.com/office/drawing/2014/main" val="3685188666"/>
                    </a:ext>
                  </a:extLst>
                </a:gridCol>
                <a:gridCol w="3512540">
                  <a:extLst>
                    <a:ext uri="{9D8B030D-6E8A-4147-A177-3AD203B41FA5}">
                      <a16:colId xmlns:a16="http://schemas.microsoft.com/office/drawing/2014/main" val="24522052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A.png.meta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02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唯一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用来表明元数据的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0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Texture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0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Warp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28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551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F854722E-AD58-465D-8102-D5BB109BBDFC}"/>
              </a:ext>
            </a:extLst>
          </p:cNvPr>
          <p:cNvSpPr/>
          <p:nvPr/>
        </p:nvSpPr>
        <p:spPr>
          <a:xfrm>
            <a:off x="3512371" y="2696135"/>
            <a:ext cx="1479176" cy="7772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A.png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/Assets</a:t>
            </a:r>
            <a:r>
              <a:rPr lang="zh-CN" altLang="en-US" dirty="0"/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BE6578-0524-4213-97AD-5D3BD20D589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91547" y="3084754"/>
            <a:ext cx="597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46702BE-FB55-461D-9E2C-DAB11FD05765}"/>
              </a:ext>
            </a:extLst>
          </p:cNvPr>
          <p:cNvSpPr txBox="1"/>
          <p:nvPr/>
        </p:nvSpPr>
        <p:spPr>
          <a:xfrm>
            <a:off x="2676502" y="5935697"/>
            <a:ext cx="827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/>
              <a:t>失去了元数据，就失去了所有的资源引用！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2C1E50-7B63-431F-B271-57A90B74BF30}"/>
              </a:ext>
            </a:extLst>
          </p:cNvPr>
          <p:cNvSpPr/>
          <p:nvPr/>
        </p:nvSpPr>
        <p:spPr>
          <a:xfrm>
            <a:off x="3512371" y="4619980"/>
            <a:ext cx="1479176" cy="7772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A.png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/Library</a:t>
            </a:r>
            <a:r>
              <a:rPr lang="zh-CN" altLang="en-US" dirty="0"/>
              <a:t>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93E06F-7377-4953-8653-23621E5F32C5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4251959" y="3473372"/>
            <a:ext cx="0" cy="114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CAC8C26-B006-44E9-8CC8-B085F02DB14C}"/>
              </a:ext>
            </a:extLst>
          </p:cNvPr>
          <p:cNvSpPr/>
          <p:nvPr/>
        </p:nvSpPr>
        <p:spPr>
          <a:xfrm>
            <a:off x="4188122" y="3817729"/>
            <a:ext cx="803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压缩</a:t>
            </a: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FA133E6A-EA00-4BBB-A12E-102DA695D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48037"/>
              </p:ext>
            </p:extLst>
          </p:nvPr>
        </p:nvGraphicFramePr>
        <p:xfrm>
          <a:off x="649645" y="1956098"/>
          <a:ext cx="2123139" cy="176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139">
                  <a:extLst>
                    <a:ext uri="{9D8B030D-6E8A-4147-A177-3AD203B41FA5}">
                      <a16:colId xmlns:a16="http://schemas.microsoft.com/office/drawing/2014/main" val="37730760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SourceAssetDB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02392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11369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altLang="zh-CN" dirty="0"/>
                        <a:t>A.png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0141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17613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FF9C789-E48D-4AC2-8B45-9F6416959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59038"/>
              </p:ext>
            </p:extLst>
          </p:nvPr>
        </p:nvGraphicFramePr>
        <p:xfrm>
          <a:off x="649645" y="4448172"/>
          <a:ext cx="2123139" cy="1767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139">
                  <a:extLst>
                    <a:ext uri="{9D8B030D-6E8A-4147-A177-3AD203B41FA5}">
                      <a16:colId xmlns:a16="http://schemas.microsoft.com/office/drawing/2014/main" val="377307601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ArtifactDB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02392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11369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altLang="zh-CN" dirty="0"/>
                        <a:t>A.png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01415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17613"/>
                  </a:ext>
                </a:extLst>
              </a:tr>
            </a:tbl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0E716D2-643F-48E9-A9DF-946DE9ABF331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711214" y="3723514"/>
            <a:ext cx="0" cy="724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599F2A0-D6C4-43A2-B9E3-30A05F087D62}"/>
              </a:ext>
            </a:extLst>
          </p:cNvPr>
          <p:cNvSpPr/>
          <p:nvPr/>
        </p:nvSpPr>
        <p:spPr>
          <a:xfrm>
            <a:off x="1638915" y="3804618"/>
            <a:ext cx="8034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导入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0C6FC6B-BEB9-4AC0-95E9-74B0726A6A21}"/>
              </a:ext>
            </a:extLst>
          </p:cNvPr>
          <p:cNvCxnSpPr>
            <a:endCxn id="6" idx="1"/>
          </p:cNvCxnSpPr>
          <p:nvPr/>
        </p:nvCxnSpPr>
        <p:spPr>
          <a:xfrm>
            <a:off x="2772784" y="3028278"/>
            <a:ext cx="739587" cy="5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53282A7-B0B4-41A7-B768-B72CCBD4E9FD}"/>
              </a:ext>
            </a:extLst>
          </p:cNvPr>
          <p:cNvCxnSpPr>
            <a:endCxn id="13" idx="1"/>
          </p:cNvCxnSpPr>
          <p:nvPr/>
        </p:nvCxnSpPr>
        <p:spPr>
          <a:xfrm flipV="1">
            <a:off x="2772784" y="5008598"/>
            <a:ext cx="739587" cy="52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293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7D7D0-2F89-44D0-95F0-082881F4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元文件示例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0E617-F396-4B25-8FBB-3A959FAB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C6C0CB-932E-4A7E-B818-616A6AD8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38" y="2021299"/>
            <a:ext cx="7117556" cy="41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78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1E1C-BAD0-4962-8562-3455BE43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AssetDatabase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3F382-242A-4FFA-8AEA-86EC1050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https://docs.unity3d.com/cn/current/ScriptReference/AssetDatabase.html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提供了一些资源访问的主要接口</a:t>
            </a:r>
            <a:endParaRPr lang="en-US" altLang="zh-CN" dirty="0"/>
          </a:p>
          <a:p>
            <a:r>
              <a:rPr lang="zh-CN" altLang="en-US" dirty="0"/>
              <a:t>比较常用的：</a:t>
            </a:r>
            <a:endParaRPr lang="en-US" altLang="zh-CN" dirty="0"/>
          </a:p>
          <a:p>
            <a:r>
              <a:rPr lang="en-US" altLang="zh-CN" dirty="0" err="1"/>
              <a:t>AssetDatabase.LoadAssetAtPath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951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864FC-A9B7-4A80-839C-0CA6AFD1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13E03D-0470-42D5-9434-64105F24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把所有文件都二进制序列化到一起。</a:t>
            </a:r>
            <a:endParaRPr lang="en-US" altLang="zh-CN" sz="2400" dirty="0"/>
          </a:p>
          <a:p>
            <a:r>
              <a:rPr lang="zh-CN" altLang="en-US" sz="2400" dirty="0"/>
              <a:t>示例：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0D4661-4CC0-43A9-AE40-BD70D7BB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58" y="2400966"/>
            <a:ext cx="3426401" cy="2181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837B52-CF8A-4197-83F7-1FC9C409A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93" y="4660764"/>
            <a:ext cx="8638391" cy="1656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6430A2-141A-4A0F-A5FC-7AA13C7C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71" y="569390"/>
            <a:ext cx="5664321" cy="10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98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23F87-0018-475D-A42B-4797CCD4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AssetBundle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A0B48C-2F29-48E3-9BEA-B8078FF5D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Assets</a:t>
            </a:r>
            <a:r>
              <a:rPr lang="zh-CN" altLang="en-US" dirty="0"/>
              <a:t>里的文件，在</a:t>
            </a:r>
            <a:r>
              <a:rPr lang="en-US" altLang="zh-CN" dirty="0"/>
              <a:t>Inspector</a:t>
            </a:r>
            <a:r>
              <a:rPr lang="zh-CN" altLang="en-US" dirty="0"/>
              <a:t>面板的右下角：</a:t>
            </a:r>
            <a:endParaRPr lang="en-US" altLang="zh-CN" dirty="0"/>
          </a:p>
          <a:p>
            <a:r>
              <a:rPr lang="zh-CN" altLang="en-US" dirty="0"/>
              <a:t>这样会把这个</a:t>
            </a:r>
            <a:r>
              <a:rPr lang="en-US" altLang="zh-CN" dirty="0"/>
              <a:t>Cube</a:t>
            </a:r>
            <a:r>
              <a:rPr lang="zh-CN" altLang="en-US" dirty="0"/>
              <a:t>分配到</a:t>
            </a:r>
            <a:r>
              <a:rPr lang="en-US" altLang="zh-CN" dirty="0" err="1"/>
              <a:t>cube.bundle</a:t>
            </a:r>
            <a:r>
              <a:rPr lang="zh-CN" altLang="en-US" dirty="0"/>
              <a:t>包中。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FF35B7-7ACE-452F-BC6A-FA8FE2A1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04" y="2955928"/>
            <a:ext cx="3767146" cy="27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31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EC42F-E0B8-4804-941B-F3802C89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AssetBundle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773A89-B727-47D2-90D7-6771BAF8B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Editor/</a:t>
            </a:r>
            <a:r>
              <a:rPr lang="zh-CN" altLang="en-US" dirty="0"/>
              <a:t>下新建脚本</a:t>
            </a:r>
            <a:r>
              <a:rPr lang="en-US" altLang="zh-CN" dirty="0" err="1"/>
              <a:t>CreateAssetBundles</a:t>
            </a:r>
            <a:r>
              <a:rPr lang="zh-CN" altLang="en-US" dirty="0"/>
              <a:t>，内容如下：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然后点击</a:t>
            </a:r>
            <a:r>
              <a:rPr lang="en-US" altLang="zh-CN" dirty="0"/>
              <a:t>Assets/Build </a:t>
            </a:r>
            <a:r>
              <a:rPr lang="en-US" altLang="zh-CN" dirty="0" err="1"/>
              <a:t>AssetBundles</a:t>
            </a:r>
            <a:r>
              <a:rPr lang="zh-CN" altLang="en-US" dirty="0"/>
              <a:t>开始构建。</a:t>
            </a:r>
            <a:endParaRPr lang="en-US" altLang="zh-CN" dirty="0"/>
          </a:p>
          <a:p>
            <a:r>
              <a:rPr lang="zh-CN" altLang="en-US" dirty="0"/>
              <a:t>会在</a:t>
            </a:r>
            <a:r>
              <a:rPr lang="en-US" altLang="zh-CN" dirty="0" err="1"/>
              <a:t>AssetBundles</a:t>
            </a:r>
            <a:r>
              <a:rPr lang="en-US" altLang="zh-CN" dirty="0"/>
              <a:t>/</a:t>
            </a:r>
            <a:r>
              <a:rPr lang="zh-CN" altLang="en-US" dirty="0"/>
              <a:t>下生成如下文件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D6D6B0-7DE6-43B7-BCDD-EBAE061154E2}"/>
              </a:ext>
            </a:extLst>
          </p:cNvPr>
          <p:cNvSpPr txBox="1"/>
          <p:nvPr/>
        </p:nvSpPr>
        <p:spPr>
          <a:xfrm>
            <a:off x="1573306" y="2234897"/>
            <a:ext cx="85119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1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UnityEditor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1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System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IO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1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CreateAssetBundles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MenuItem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("</a:t>
            </a:r>
            <a:r>
              <a:rPr lang="en-US" altLang="zh-CN" sz="1200" b="0" dirty="0">
                <a:solidFill>
                  <a:srgbClr val="448C27"/>
                </a:solidFill>
                <a:effectLst/>
                <a:latin typeface="Fira Code" panose="020B0809050000020004" pitchFamily="49" charset="0"/>
              </a:rPr>
              <a:t>Assets/Build </a:t>
            </a:r>
            <a:r>
              <a:rPr lang="en-US" altLang="zh-CN" sz="1200" b="0" dirty="0" err="1">
                <a:solidFill>
                  <a:srgbClr val="448C27"/>
                </a:solidFill>
                <a:effectLst/>
                <a:latin typeface="Fira Code" panose="020B0809050000020004" pitchFamily="49" charset="0"/>
              </a:rPr>
              <a:t>AssetBundles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")]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static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BuildAllAssetBundles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string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assetBundleDirectory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1200" b="0" dirty="0">
                <a:solidFill>
                  <a:srgbClr val="448C27"/>
                </a:solidFill>
                <a:effectLst/>
                <a:latin typeface="Fira Code" panose="020B0809050000020004" pitchFamily="49" charset="0"/>
              </a:rPr>
              <a:t>Assets/</a:t>
            </a:r>
            <a:r>
              <a:rPr lang="en-US" altLang="zh-CN" sz="1200" b="0" dirty="0" err="1">
                <a:solidFill>
                  <a:srgbClr val="448C27"/>
                </a:solidFill>
                <a:effectLst/>
                <a:latin typeface="Fira Code" panose="020B0809050000020004" pitchFamily="49" charset="0"/>
              </a:rPr>
              <a:t>AssetBundles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";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(!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Directory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Exists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assetBundleDirectory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))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Directory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CreateDirectory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assetBundleDirectory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BuildPipeline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BuildAssetBundles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assetBundleDirectory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                                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BuildAssetBundleOptions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None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                                    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BuildTarget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StandaloneWindows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111D62-4DAE-4AA5-B936-83435361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42" y="4880596"/>
            <a:ext cx="1991413" cy="18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35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58153-EF5F-44AE-B092-AC3BE11A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AssetBundle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9F4F9-E74B-486A-829A-A5B2098BD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默认加载：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24E612-25BE-47EE-81AB-4F403140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2700881"/>
            <a:ext cx="8837407" cy="32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1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7AA71-F4D1-4783-9AB0-0D61FB4B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AssetBundle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C021A-E824-48DE-8429-ED02B5DBF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更多：</a:t>
            </a:r>
            <a:endParaRPr lang="en-US" altLang="zh-CN" sz="3200" dirty="0"/>
          </a:p>
          <a:p>
            <a:pPr lvl="1"/>
            <a:r>
              <a:rPr lang="zh-CN" altLang="en-US" sz="2800" dirty="0"/>
              <a:t>从</a:t>
            </a:r>
            <a:r>
              <a:rPr lang="en-US" altLang="zh-CN" sz="2800" dirty="0"/>
              <a:t>WEB</a:t>
            </a:r>
            <a:r>
              <a:rPr lang="zh-CN" altLang="en-US" sz="2800" dirty="0"/>
              <a:t>加载资源</a:t>
            </a:r>
            <a:endParaRPr lang="en-US" altLang="zh-CN" sz="2800" dirty="0"/>
          </a:p>
          <a:p>
            <a:pPr lvl="1"/>
            <a:r>
              <a:rPr lang="zh-CN" altLang="en-US" sz="2800" dirty="0"/>
              <a:t>资源的卸载</a:t>
            </a:r>
            <a:endParaRPr lang="en-US" altLang="zh-CN" sz="2800" dirty="0"/>
          </a:p>
          <a:p>
            <a:pPr lvl="1"/>
            <a:r>
              <a:rPr lang="zh-CN" altLang="en-US" sz="2800" dirty="0"/>
              <a:t>资源的依赖问题</a:t>
            </a:r>
            <a:endParaRPr lang="en-US" altLang="zh-CN" sz="2800" dirty="0"/>
          </a:p>
          <a:p>
            <a:pPr lvl="1"/>
            <a:r>
              <a:rPr lang="zh-CN" altLang="en-US" sz="2800" dirty="0"/>
              <a:t>二进制加载</a:t>
            </a:r>
            <a:endParaRPr lang="en-US" altLang="zh-CN" sz="2800" dirty="0"/>
          </a:p>
          <a:p>
            <a:pPr lvl="1"/>
            <a:r>
              <a:rPr lang="en-US" altLang="zh-CN" sz="2800" dirty="0" err="1"/>
              <a:t>AssetBundle</a:t>
            </a:r>
            <a:r>
              <a:rPr lang="zh-CN" altLang="en-US" sz="2800" dirty="0"/>
              <a:t>的底层实现</a:t>
            </a:r>
            <a:endParaRPr lang="en-US" altLang="zh-CN" sz="2800" dirty="0"/>
          </a:p>
          <a:p>
            <a:pPr lvl="1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1346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431E5-9466-4A11-98E7-F977AB0A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7CB3D-DEBB-4BDB-96FF-939AB6039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https://docs.unity3d.com/cn/current/Manual/AssetDatabase.html</a:t>
            </a:r>
          </a:p>
          <a:p>
            <a:r>
              <a:rPr lang="en-US" altLang="zh-CN" dirty="0">
                <a:hlinkClick r:id="rId2"/>
              </a:rPr>
              <a:t>https://learn.unity.com/tutorial/assets-resources-and-assetbundles#5c7f8528edbc2a002053b5a9</a:t>
            </a:r>
            <a:r>
              <a:rPr lang="en-US" altLang="zh-CN" dirty="0"/>
              <a:t> resources</a:t>
            </a:r>
            <a:r>
              <a:rPr lang="zh-CN" altLang="en-US" dirty="0"/>
              <a:t>和</a:t>
            </a:r>
            <a:r>
              <a:rPr lang="en-US" altLang="zh-CN" dirty="0" err="1"/>
              <a:t>assetbundle</a:t>
            </a:r>
            <a:r>
              <a:rPr lang="zh-CN" altLang="en-US" dirty="0"/>
              <a:t>的教程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https://zhuanlan.zhihu.com/p/32838605</a:t>
            </a:r>
            <a:r>
              <a:rPr lang="en-US" altLang="zh-CN" dirty="0"/>
              <a:t> </a:t>
            </a:r>
            <a:r>
              <a:rPr lang="zh-CN" altLang="en-US" dirty="0"/>
              <a:t>上面的翻译</a:t>
            </a:r>
            <a:endParaRPr lang="en-US" altLang="zh-CN" dirty="0"/>
          </a:p>
          <a:p>
            <a:r>
              <a:rPr lang="en-US" altLang="zh-CN" dirty="0"/>
              <a:t>Unity_5.X_3D</a:t>
            </a:r>
            <a:r>
              <a:rPr lang="zh-CN" altLang="en-US" dirty="0"/>
              <a:t>游戏开发技术详解与典型案例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619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B641EDC-E72D-4570-959F-4563C52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JobSystem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9088364-9A9B-44B1-9410-901711355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608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F2079-D3F9-420D-9FC9-B5333280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90B3E-F0F4-41CF-A346-21A9E4511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B7A6A-C5D8-440A-8649-950C335F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9" y="1691322"/>
            <a:ext cx="3752458" cy="4857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E3DDB4-C838-48B6-A951-32B4C193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38" y="1691322"/>
            <a:ext cx="4113664" cy="3630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9E9D0C-1875-4783-97DF-C33140477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19" y="1691321"/>
            <a:ext cx="5021047" cy="28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7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F36777-4500-44F1-9B2E-64C486E8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 DOTS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FE1875-48C3-4881-B1C1-D777D3ACB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634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The Data-Oriented Technologies Stack</a:t>
            </a:r>
          </a:p>
          <a:p>
            <a:r>
              <a:rPr lang="zh-CN" altLang="en-US" sz="2400" dirty="0"/>
              <a:t>对传统体系的重构建和多线程支持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ECS</a:t>
            </a:r>
            <a:r>
              <a:rPr lang="zh-CN" altLang="en-US" sz="2400" dirty="0"/>
              <a:t>和</a:t>
            </a:r>
            <a:r>
              <a:rPr lang="en-US" altLang="zh-CN" sz="2400" dirty="0"/>
              <a:t>Burst</a:t>
            </a:r>
            <a:r>
              <a:rPr lang="zh-CN" altLang="en-US" sz="2400" dirty="0"/>
              <a:t>过于复杂，而且还在更新之中，先不讨论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8130A8-6320-4EAF-B90C-F9BEDD31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99" y="2860176"/>
            <a:ext cx="7563906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74881-85AC-426B-BC26-F02102EB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</a:t>
            </a:r>
            <a:r>
              <a:rPr lang="en-US" altLang="zh-CN" dirty="0"/>
              <a:t>Multithreading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8E519-4DC1-423E-B668-A4EC70AE4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C#</a:t>
            </a:r>
            <a:r>
              <a:rPr lang="zh-CN" altLang="en-US" dirty="0"/>
              <a:t>的</a:t>
            </a:r>
            <a:r>
              <a:rPr lang="en-US" altLang="zh-CN" dirty="0"/>
              <a:t>Thread</a:t>
            </a:r>
          </a:p>
          <a:p>
            <a:r>
              <a:rPr lang="zh-CN" altLang="en-US" dirty="0"/>
              <a:t>存在竞争、死锁、难以</a:t>
            </a:r>
            <a:r>
              <a:rPr lang="en-US" altLang="zh-CN" dirty="0"/>
              <a:t>debug</a:t>
            </a:r>
            <a:r>
              <a:rPr lang="zh-CN" altLang="en-US" dirty="0"/>
              <a:t>的问题</a:t>
            </a:r>
            <a:endParaRPr lang="en-US" altLang="zh-CN" dirty="0"/>
          </a:p>
          <a:p>
            <a:r>
              <a:rPr lang="zh-CN" altLang="en-US" dirty="0"/>
              <a:t>因此传统的</a:t>
            </a:r>
            <a:r>
              <a:rPr lang="en-US" altLang="zh-CN" dirty="0"/>
              <a:t>Unity</a:t>
            </a:r>
            <a:r>
              <a:rPr lang="zh-CN" altLang="en-US" dirty="0"/>
              <a:t>都以单线程为主，多线程主要用在复杂的计算上</a:t>
            </a:r>
          </a:p>
        </p:txBody>
      </p:sp>
    </p:spTree>
    <p:extLst>
      <p:ext uri="{BB962C8B-B14F-4D97-AF65-F5344CB8AC3E}">
        <p14:creationId xmlns:p14="http://schemas.microsoft.com/office/powerpoint/2010/main" val="2308454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4CDED-185F-4465-86A8-A6F947BE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 Sample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396133-0411-4EC2-8812-73EE29EE7D05}"/>
              </a:ext>
            </a:extLst>
          </p:cNvPr>
          <p:cNvSpPr txBox="1"/>
          <p:nvPr/>
        </p:nvSpPr>
        <p:spPr>
          <a:xfrm>
            <a:off x="387813" y="1779687"/>
            <a:ext cx="114407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1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ClassicRotation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: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MonoBehaviour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rotateSpeed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1" dirty="0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Update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transform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Rotate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0f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rotateSpeed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Time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deltaTime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0f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endParaRPr lang="en-US" altLang="zh-CN" sz="1200" b="0" dirty="0">
              <a:solidFill>
                <a:srgbClr val="4B69C6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1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ClassicInstantiate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: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MonoBehaviour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GameObject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cubePrefab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width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20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height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20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cubeSpacing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.1f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1" dirty="0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Start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altLang="zh-CN" sz="1200" b="0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Vector3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pos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Vector3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zero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x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width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height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{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4B69C6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newCube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1" dirty="0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Instantiate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GameObject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cubePrefab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newCube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transform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position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newCube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GetComponent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ClassicRotation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&gt;().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rotateSpeed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Random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1" dirty="0" err="1">
                <a:solidFill>
                  <a:srgbClr val="AA3731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25f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,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50f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);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+=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cubeSpacing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x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+=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cubeSpacing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altLang="zh-CN" sz="1200" b="0" dirty="0" err="1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altLang="zh-CN" sz="1200" b="0" dirty="0" err="1">
                <a:solidFill>
                  <a:srgbClr val="7A3E9D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 b="0" dirty="0">
                <a:solidFill>
                  <a:srgbClr val="9C5D27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;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200" b="0" dirty="0">
                <a:solidFill>
                  <a:srgbClr val="777777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200" b="0" dirty="0">
              <a:solidFill>
                <a:srgbClr val="333333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60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AE08B-1545-427A-B461-C0349C25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Classic 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8DAB7-96E3-42E3-8D27-CDD4E33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8E3540-480F-43C2-9CAE-77D94FD8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1" y="1764255"/>
            <a:ext cx="4374179" cy="36907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93924E-1652-46AD-8971-956F6227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2" y="5016294"/>
            <a:ext cx="9391426" cy="14759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306100-3471-404E-B180-17D6F79D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552" y="1391516"/>
            <a:ext cx="3369599" cy="35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84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27C45-12CC-4DC7-88BE-A35C50E5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216041-CC63-4185-A2A2-A8A4181CB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一个作业是完成一项特定任务的一个小工作单位。</a:t>
            </a:r>
            <a:endParaRPr lang="en-US" altLang="zh-CN" sz="2400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sz="24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作业会接收参数并对数据进行操作，其行为方式类似于方法调用。</a:t>
            </a:r>
            <a:endParaRPr lang="en-US" altLang="zh-CN" sz="2400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sz="2400" b="0" i="0" dirty="0">
                <a:solidFill>
                  <a:srgbClr val="1B2229"/>
                </a:solidFill>
                <a:effectLst/>
                <a:latin typeface="Roboto" panose="02000000000000000000" pitchFamily="2" charset="0"/>
              </a:rPr>
              <a:t>作业可以是独立的，也可依赖其他作业完成之后才能运行。</a:t>
            </a:r>
            <a:endParaRPr lang="en-US" altLang="zh-CN" sz="2400" b="0" i="0" dirty="0">
              <a:solidFill>
                <a:srgbClr val="1B2229"/>
              </a:solidFill>
              <a:effectLst/>
              <a:latin typeface="Roboto" panose="02000000000000000000" pitchFamily="2" charset="0"/>
            </a:endParaRPr>
          </a:p>
          <a:p>
            <a:r>
              <a:rPr lang="zh-CN" altLang="en-US" sz="2400" dirty="0"/>
              <a:t>作业系统通过创建作业而不是线程来管理多线程代码。</a:t>
            </a:r>
            <a:endParaRPr lang="en-US" altLang="zh-CN" sz="2400" dirty="0"/>
          </a:p>
          <a:p>
            <a:r>
              <a:rPr lang="zh-CN" altLang="en-US" sz="2400" dirty="0"/>
              <a:t>作业系统跨多个核心管理一组工作线程，通常每个逻辑 </a:t>
            </a:r>
            <a:r>
              <a:rPr lang="en-US" altLang="zh-CN" sz="2400" dirty="0"/>
              <a:t>CPU </a:t>
            </a:r>
            <a:r>
              <a:rPr lang="zh-CN" altLang="en-US" sz="2400" dirty="0"/>
              <a:t>核心对应一个工作线程</a:t>
            </a:r>
            <a:endParaRPr lang="en-US" altLang="zh-CN" sz="2400" dirty="0"/>
          </a:p>
          <a:p>
            <a:r>
              <a:rPr lang="zh-CN" altLang="en-US" sz="2400" dirty="0"/>
              <a:t>作业系统将作业放入作业队列中以待执行。作业系统中的工作线程从作业队列中获取并执行所需项。</a:t>
            </a:r>
          </a:p>
        </p:txBody>
      </p:sp>
    </p:spTree>
    <p:extLst>
      <p:ext uri="{BB962C8B-B14F-4D97-AF65-F5344CB8AC3E}">
        <p14:creationId xmlns:p14="http://schemas.microsoft.com/office/powerpoint/2010/main" val="2583567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74C5D-54C5-44AE-88AE-22DF7601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03887-95EF-4098-9FCE-DD97F721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防止竞争条件！</a:t>
            </a:r>
            <a:endParaRPr lang="en-US" altLang="zh-CN" sz="2800" dirty="0"/>
          </a:p>
          <a:p>
            <a:r>
              <a:rPr lang="zh-CN" altLang="en-US" sz="2800" dirty="0"/>
              <a:t>作业操作数据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数据副本，而不引用主线程数据</a:t>
            </a:r>
            <a:endParaRPr lang="en-US" altLang="zh-CN" sz="2400" dirty="0"/>
          </a:p>
          <a:p>
            <a:pPr lvl="1"/>
            <a:r>
              <a:rPr lang="en-US" altLang="zh-CN" sz="2400" dirty="0"/>
              <a:t>Native Container</a:t>
            </a:r>
          </a:p>
          <a:p>
            <a:r>
              <a:rPr lang="zh-CN" altLang="en-US" sz="2800" dirty="0"/>
              <a:t>因此作业只能访问基本类型</a:t>
            </a:r>
          </a:p>
        </p:txBody>
      </p:sp>
    </p:spTree>
    <p:extLst>
      <p:ext uri="{BB962C8B-B14F-4D97-AF65-F5344CB8AC3E}">
        <p14:creationId xmlns:p14="http://schemas.microsoft.com/office/powerpoint/2010/main" val="42592345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E185-996D-4BA5-9712-282F1A1C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Native Container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D97BA-918E-4CEC-870A-B0706A86C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59351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原本有一个</a:t>
            </a:r>
            <a:r>
              <a:rPr lang="en-US" altLang="zh-CN" sz="2000" dirty="0" err="1"/>
              <a:t>NativeArray</a:t>
            </a:r>
            <a:r>
              <a:rPr lang="zh-CN" altLang="en-US" sz="2000" dirty="0"/>
              <a:t>，可以用</a:t>
            </a:r>
            <a:r>
              <a:rPr lang="en-US" altLang="zh-CN" sz="2000" dirty="0" err="1"/>
              <a:t>NativeSlice</a:t>
            </a:r>
            <a:r>
              <a:rPr lang="zh-CN" altLang="en-US" sz="2000" dirty="0"/>
              <a:t>操作</a:t>
            </a:r>
            <a:endParaRPr lang="en-US" altLang="zh-CN" sz="2000" dirty="0"/>
          </a:p>
          <a:p>
            <a:r>
              <a:rPr lang="en-US" altLang="zh-CN" sz="2000" dirty="0"/>
              <a:t>ECS</a:t>
            </a:r>
            <a:r>
              <a:rPr lang="zh-CN" altLang="en-US" sz="2000" dirty="0"/>
              <a:t>扩展引入了</a:t>
            </a:r>
            <a:r>
              <a:rPr lang="en-US" altLang="zh-CN" sz="2000" dirty="0" err="1"/>
              <a:t>NativeList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NativeHashMap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NativeMultiHashMap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NativeQueue</a:t>
            </a:r>
            <a:endParaRPr lang="en-US" altLang="zh-CN" sz="2000" dirty="0"/>
          </a:p>
          <a:p>
            <a:r>
              <a:rPr lang="zh-CN" altLang="en-US" sz="2000" dirty="0"/>
              <a:t>如果一个作业不需要写入</a:t>
            </a:r>
            <a:r>
              <a:rPr lang="en-US" altLang="zh-CN" sz="2000" dirty="0" err="1"/>
              <a:t>NativeContainer</a:t>
            </a:r>
            <a:r>
              <a:rPr lang="zh-CN" altLang="en-US" sz="2000" dirty="0"/>
              <a:t>，可以用</a:t>
            </a:r>
            <a:r>
              <a:rPr lang="en-US" altLang="zh-CN" sz="2000" dirty="0"/>
              <a:t>[</a:t>
            </a:r>
            <a:r>
              <a:rPr lang="en-US" altLang="zh-CN" sz="2000" dirty="0" err="1"/>
              <a:t>ReadOnly</a:t>
            </a:r>
            <a:r>
              <a:rPr lang="en-US" altLang="zh-CN" sz="2000" dirty="0"/>
              <a:t>]</a:t>
            </a:r>
            <a:r>
              <a:rPr lang="zh-CN" altLang="en-US" sz="2000" dirty="0"/>
              <a:t>标记。</a:t>
            </a:r>
            <a:endParaRPr lang="en-US" altLang="zh-CN" sz="2000" dirty="0"/>
          </a:p>
          <a:p>
            <a:r>
              <a:rPr lang="zh-CN" altLang="en-US" sz="2000" dirty="0"/>
              <a:t>需要调用</a:t>
            </a:r>
            <a:r>
              <a:rPr lang="en-US" altLang="zh-CN" sz="2000" dirty="0"/>
              <a:t>Dispose</a:t>
            </a:r>
            <a:r>
              <a:rPr lang="zh-CN" altLang="en-US" sz="2000" dirty="0"/>
              <a:t>方法手动析构</a:t>
            </a:r>
            <a:endParaRPr lang="en-US" altLang="zh-CN" sz="2000" dirty="0"/>
          </a:p>
          <a:p>
            <a:r>
              <a:rPr lang="en-US" altLang="zh-CN" sz="2000" dirty="0" err="1"/>
              <a:t>NativeContainer</a:t>
            </a:r>
            <a:r>
              <a:rPr lang="zh-CN" altLang="en-US" sz="2000" dirty="0"/>
              <a:t>的</a:t>
            </a:r>
            <a:r>
              <a:rPr lang="en-US" altLang="zh-CN" sz="2000" dirty="0"/>
              <a:t>Allocator</a:t>
            </a:r>
            <a:r>
              <a:rPr lang="zh-CN" altLang="en-US" sz="2000" dirty="0"/>
              <a:t>参数：</a:t>
            </a:r>
            <a:endParaRPr lang="en-US" altLang="zh-CN" sz="2000" dirty="0"/>
          </a:p>
          <a:p>
            <a:pPr lvl="1"/>
            <a:r>
              <a:rPr lang="en-US" altLang="zh-CN" sz="1800" dirty="0" err="1"/>
              <a:t>Allocator.Temp</a:t>
            </a:r>
            <a:r>
              <a:rPr lang="en-US" altLang="zh-CN" sz="1800" dirty="0"/>
              <a:t>  </a:t>
            </a:r>
            <a:r>
              <a:rPr lang="zh-CN" altLang="en-US" sz="1800" dirty="0"/>
              <a:t>时效最短，创建最快，一般</a:t>
            </a:r>
            <a:r>
              <a:rPr lang="en-US" altLang="zh-CN" sz="1800" dirty="0"/>
              <a:t>1</a:t>
            </a:r>
            <a:r>
              <a:rPr lang="zh-CN" altLang="en-US" sz="1800" dirty="0"/>
              <a:t>帧以内销毁，不允许传入</a:t>
            </a:r>
            <a:r>
              <a:rPr lang="en-US" altLang="zh-CN" sz="1800" dirty="0" err="1"/>
              <a:t>NativeContainer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Allocator.TempJob</a:t>
            </a:r>
            <a:r>
              <a:rPr lang="en-US" altLang="zh-CN" sz="1800" dirty="0"/>
              <a:t>  </a:t>
            </a:r>
            <a:r>
              <a:rPr lang="zh-CN" altLang="en-US" sz="1800" dirty="0"/>
              <a:t>大多数用</a:t>
            </a:r>
            <a:r>
              <a:rPr lang="en-US" altLang="zh-CN" sz="1800" dirty="0" err="1"/>
              <a:t>NativeContainer</a:t>
            </a:r>
            <a:r>
              <a:rPr lang="zh-CN" altLang="en-US" sz="1800" dirty="0"/>
              <a:t>的小任务都可以使用这个，</a:t>
            </a:r>
            <a:r>
              <a:rPr lang="en-US" altLang="zh-CN" sz="1800" dirty="0"/>
              <a:t>4</a:t>
            </a:r>
            <a:r>
              <a:rPr lang="zh-CN" altLang="en-US" sz="1800" dirty="0"/>
              <a:t>帧以内不析构会抛</a:t>
            </a:r>
            <a:r>
              <a:rPr lang="en-US" altLang="zh-CN" sz="1800" dirty="0"/>
              <a:t>Warning</a:t>
            </a:r>
          </a:p>
          <a:p>
            <a:pPr lvl="1"/>
            <a:r>
              <a:rPr lang="en-US" altLang="zh-CN" sz="1800" dirty="0" err="1"/>
              <a:t>Allocator.Persistent</a:t>
            </a:r>
            <a:r>
              <a:rPr lang="en-US" altLang="zh-CN" sz="1800" dirty="0"/>
              <a:t>  </a:t>
            </a:r>
            <a:r>
              <a:rPr lang="zh-CN" altLang="en-US" sz="1800" dirty="0"/>
              <a:t>创建比较慢，生命周期很长，实际上是对</a:t>
            </a:r>
            <a:r>
              <a:rPr lang="en-US" altLang="zh-CN" sz="1800" dirty="0"/>
              <a:t>malloc</a:t>
            </a:r>
            <a:r>
              <a:rPr lang="zh-CN" altLang="en-US" sz="1800" dirty="0"/>
              <a:t>的封装</a:t>
            </a:r>
          </a:p>
        </p:txBody>
      </p:sp>
    </p:spTree>
    <p:extLst>
      <p:ext uri="{BB962C8B-B14F-4D97-AF65-F5344CB8AC3E}">
        <p14:creationId xmlns:p14="http://schemas.microsoft.com/office/powerpoint/2010/main" val="468376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FC435-0A25-467B-9D54-0422E188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1 </a:t>
            </a:r>
            <a:r>
              <a:rPr lang="zh-CN" altLang="en-US" dirty="0"/>
              <a:t>普通的计算任务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792AB9-4A4F-4028-848D-1BA14F429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444" y="1828800"/>
            <a:ext cx="2872292" cy="43513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实现</a:t>
            </a:r>
            <a:r>
              <a:rPr lang="en-US" altLang="zh-CN" sz="2400" dirty="0" err="1"/>
              <a:t>IJob</a:t>
            </a:r>
            <a:r>
              <a:rPr lang="zh-CN" altLang="en-US" sz="2400" dirty="0"/>
              <a:t>接口的</a:t>
            </a:r>
            <a:r>
              <a:rPr lang="en-US" altLang="zh-CN" sz="2400" dirty="0"/>
              <a:t>Execute</a:t>
            </a:r>
            <a:r>
              <a:rPr lang="zh-CN" altLang="en-US" sz="2400" dirty="0"/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C89DF-27FD-4922-9B8E-698EAEE8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3" y="1729241"/>
            <a:ext cx="6495796" cy="48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3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93017-F934-4A91-B12A-30F9F2B9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1 </a:t>
            </a:r>
            <a:r>
              <a:rPr lang="zh-CN" altLang="en-US" dirty="0"/>
              <a:t>普通的计算任务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35192-B727-47C8-8C1B-D244D3C6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9083EF-5BA0-46B3-A255-F5241C84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" t="10831" r="3211" b="4866"/>
          <a:stretch/>
        </p:blipFill>
        <p:spPr>
          <a:xfrm>
            <a:off x="1172584" y="1750489"/>
            <a:ext cx="8380207" cy="49328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BFD8EC-29DF-4098-B5B3-E3C56CC43A85}"/>
              </a:ext>
            </a:extLst>
          </p:cNvPr>
          <p:cNvSpPr/>
          <p:nvPr/>
        </p:nvSpPr>
        <p:spPr>
          <a:xfrm>
            <a:off x="5475642" y="1920240"/>
            <a:ext cx="2086984" cy="47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8B921-5BC9-4EB8-92AC-2A3023CB73C7}"/>
              </a:ext>
            </a:extLst>
          </p:cNvPr>
          <p:cNvSpPr/>
          <p:nvPr/>
        </p:nvSpPr>
        <p:spPr>
          <a:xfrm>
            <a:off x="1895139" y="3430792"/>
            <a:ext cx="2892014" cy="131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C67CEF-DAF4-43B8-8E3C-6EFFA1BD353B}"/>
              </a:ext>
            </a:extLst>
          </p:cNvPr>
          <p:cNvSpPr/>
          <p:nvPr/>
        </p:nvSpPr>
        <p:spPr>
          <a:xfrm>
            <a:off x="1895139" y="4749502"/>
            <a:ext cx="2892014" cy="231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E56260-C6F1-4774-995C-488CEF79407C}"/>
              </a:ext>
            </a:extLst>
          </p:cNvPr>
          <p:cNvSpPr/>
          <p:nvPr/>
        </p:nvSpPr>
        <p:spPr>
          <a:xfrm>
            <a:off x="1895139" y="5391375"/>
            <a:ext cx="1810870" cy="231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4A6690-CF6D-46FC-A60F-E56509898B39}"/>
              </a:ext>
            </a:extLst>
          </p:cNvPr>
          <p:cNvSpPr/>
          <p:nvPr/>
        </p:nvSpPr>
        <p:spPr>
          <a:xfrm>
            <a:off x="1895139" y="5798240"/>
            <a:ext cx="1547308" cy="693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577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76299-4B4F-4FD5-8B38-C244ED96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IJobFor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1A376-3E7F-4DBE-816C-86501B83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三个扩展方法</a:t>
            </a:r>
            <a:endParaRPr lang="en-US" altLang="zh-CN" sz="2800" dirty="0"/>
          </a:p>
          <a:p>
            <a:pPr lvl="1"/>
            <a:r>
              <a:rPr lang="en-US" altLang="zh-CN" sz="2400" dirty="0"/>
              <a:t>Run</a:t>
            </a:r>
            <a:r>
              <a:rPr lang="zh-CN" altLang="en-US" sz="2400" dirty="0"/>
              <a:t>：在主线程运行，保证按顺序进行</a:t>
            </a:r>
            <a:endParaRPr lang="en-US" altLang="zh-CN" sz="2400" dirty="0"/>
          </a:p>
          <a:p>
            <a:pPr lvl="1"/>
            <a:r>
              <a:rPr lang="en-US" altLang="zh-CN" sz="2400" dirty="0"/>
              <a:t>Schedule</a:t>
            </a:r>
            <a:r>
              <a:rPr lang="zh-CN" altLang="en-US" sz="2400" dirty="0"/>
              <a:t>：在单一线程运行，保证按顺序进行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ScheduleParallel</a:t>
            </a:r>
            <a:r>
              <a:rPr lang="zh-CN" altLang="en-US" sz="2400" dirty="0"/>
              <a:t>：在多个线程运行，不保证按顺序进行</a:t>
            </a:r>
            <a:endParaRPr lang="en-US" altLang="zh-CN" sz="2400" dirty="0"/>
          </a:p>
          <a:p>
            <a:r>
              <a:rPr lang="en-US" altLang="zh-CN" sz="2600" dirty="0"/>
              <a:t>Execute(int id)</a:t>
            </a:r>
          </a:p>
          <a:p>
            <a:pPr lvl="1"/>
            <a:r>
              <a:rPr lang="en-US" altLang="zh-CN" sz="2400" dirty="0"/>
              <a:t>id</a:t>
            </a:r>
            <a:r>
              <a:rPr lang="zh-CN" altLang="en-US" sz="2400" dirty="0"/>
              <a:t>是第</a:t>
            </a:r>
            <a:r>
              <a:rPr lang="en-US" altLang="zh-CN" sz="2400" dirty="0"/>
              <a:t>id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r>
              <a:rPr lang="en-US" altLang="zh-CN" sz="2800" dirty="0" err="1"/>
              <a:t>ScheduleParallel</a:t>
            </a:r>
            <a:r>
              <a:rPr lang="en-US" altLang="zh-CN" sz="2800" dirty="0"/>
              <a:t>(job, </a:t>
            </a:r>
            <a:r>
              <a:rPr lang="en-US" altLang="zh-CN" sz="2800" dirty="0" err="1"/>
              <a:t>blit</a:t>
            </a:r>
            <a:r>
              <a:rPr lang="en-US" altLang="zh-CN" sz="2800" dirty="0"/>
              <a:t>, handler)</a:t>
            </a:r>
          </a:p>
          <a:p>
            <a:pPr lvl="1"/>
            <a:r>
              <a:rPr lang="en-US" altLang="zh-CN" sz="2600" dirty="0" err="1"/>
              <a:t>blit</a:t>
            </a:r>
            <a:r>
              <a:rPr lang="zh-CN" altLang="en-US" sz="2600" dirty="0"/>
              <a:t>可以调整块大小</a:t>
            </a:r>
            <a:endParaRPr lang="en-US" altLang="zh-CN" sz="2600" dirty="0"/>
          </a:p>
          <a:p>
            <a:pPr lvl="1"/>
            <a:r>
              <a:rPr lang="en-US" altLang="zh-CN" sz="2600" dirty="0"/>
              <a:t>handler</a:t>
            </a:r>
            <a:r>
              <a:rPr lang="zh-CN" altLang="en-US" sz="2600" dirty="0"/>
              <a:t>用来维护处理</a:t>
            </a:r>
            <a:r>
              <a:rPr lang="en-US" altLang="zh-CN" sz="2600" dirty="0"/>
              <a:t>Dependency</a:t>
            </a:r>
          </a:p>
          <a:p>
            <a:pPr lvl="1"/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189122216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风景</Template>
  <TotalTime>3198</TotalTime>
  <Words>2660</Words>
  <Application>Microsoft Office PowerPoint</Application>
  <PresentationFormat>宽屏</PresentationFormat>
  <Paragraphs>551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6" baseType="lpstr">
      <vt:lpstr>楷体</vt:lpstr>
      <vt:lpstr>Arial</vt:lpstr>
      <vt:lpstr>Century Schoolbook</vt:lpstr>
      <vt:lpstr>Fira Code</vt:lpstr>
      <vt:lpstr>Roboto</vt:lpstr>
      <vt:lpstr>Wingdings 2</vt:lpstr>
      <vt:lpstr>风景</vt:lpstr>
      <vt:lpstr>C# In Unity (I)</vt:lpstr>
      <vt:lpstr>Introduction</vt:lpstr>
      <vt:lpstr>讨论什么</vt:lpstr>
      <vt:lpstr>不讨论什么</vt:lpstr>
      <vt:lpstr>前置</vt:lpstr>
      <vt:lpstr>C#探幽</vt:lpstr>
      <vt:lpstr>面向对象</vt:lpstr>
      <vt:lpstr>class</vt:lpstr>
      <vt:lpstr>Sample</vt:lpstr>
      <vt:lpstr>struct vs class</vt:lpstr>
      <vt:lpstr>static class</vt:lpstr>
      <vt:lpstr>继承</vt:lpstr>
      <vt:lpstr>实现继承</vt:lpstr>
      <vt:lpstr>Sample</vt:lpstr>
      <vt:lpstr>接口继承</vt:lpstr>
      <vt:lpstr>ref与out</vt:lpstr>
      <vt:lpstr>值传递</vt:lpstr>
      <vt:lpstr>值传递</vt:lpstr>
      <vt:lpstr>值传递</vt:lpstr>
      <vt:lpstr>不论值类型还是引用类型， 值传递永远是值传递。</vt:lpstr>
      <vt:lpstr>ref</vt:lpstr>
      <vt:lpstr>引用传递</vt:lpstr>
      <vt:lpstr>out</vt:lpstr>
      <vt:lpstr>Sample</vt:lpstr>
      <vt:lpstr>泛型</vt:lpstr>
      <vt:lpstr>泛型类/接口</vt:lpstr>
      <vt:lpstr>具体化</vt:lpstr>
      <vt:lpstr>泛型约束</vt:lpstr>
      <vt:lpstr>泛型约束</vt:lpstr>
      <vt:lpstr>泛型方法</vt:lpstr>
      <vt:lpstr>委托和Lambda表达式</vt:lpstr>
      <vt:lpstr>什么是委托</vt:lpstr>
      <vt:lpstr>委托的使用</vt:lpstr>
      <vt:lpstr>Fun和Action泛型</vt:lpstr>
      <vt:lpstr>PowerPoint 演示文稿</vt:lpstr>
      <vt:lpstr>Action的多播（Multicast）</vt:lpstr>
      <vt:lpstr>lambda表达式</vt:lpstr>
      <vt:lpstr>Sample</vt:lpstr>
      <vt:lpstr>容器</vt:lpstr>
      <vt:lpstr>IEnumerable&lt;T&gt;&amp;IEnumerator&lt;T&gt;</vt:lpstr>
      <vt:lpstr>各种容器接口</vt:lpstr>
      <vt:lpstr>用得到的容器</vt:lpstr>
      <vt:lpstr>PowerPoint 演示文稿</vt:lpstr>
      <vt:lpstr>参考</vt:lpstr>
      <vt:lpstr>Unity编程</vt:lpstr>
      <vt:lpstr>Unity架构</vt:lpstr>
      <vt:lpstr>Mono vs. IL2CPP</vt:lpstr>
      <vt:lpstr>Mono</vt:lpstr>
      <vt:lpstr>IL2CPP的使用</vt:lpstr>
      <vt:lpstr>IL2CPP的原理</vt:lpstr>
      <vt:lpstr>Mono vs IL2CPP</vt:lpstr>
      <vt:lpstr>文件夹名称</vt:lpstr>
      <vt:lpstr>脚本编译顺序</vt:lpstr>
      <vt:lpstr>Reference</vt:lpstr>
      <vt:lpstr>事件函数</vt:lpstr>
      <vt:lpstr>事件函数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调整脚本执行顺序</vt:lpstr>
      <vt:lpstr>重要类</vt:lpstr>
      <vt:lpstr>GameObject</vt:lpstr>
      <vt:lpstr>Quanternion</vt:lpstr>
      <vt:lpstr>Time</vt:lpstr>
      <vt:lpstr>ScriptableObject</vt:lpstr>
      <vt:lpstr>ScriptableObject</vt:lpstr>
      <vt:lpstr>ScriptableObject</vt:lpstr>
      <vt:lpstr>Reference</vt:lpstr>
      <vt:lpstr>协程</vt:lpstr>
      <vt:lpstr>同步与异步</vt:lpstr>
      <vt:lpstr>同步与异步</vt:lpstr>
      <vt:lpstr>协程</vt:lpstr>
      <vt:lpstr>协程 – 类型</vt:lpstr>
      <vt:lpstr>协程 – 原理</vt:lpstr>
      <vt:lpstr>协程 – 缺陷 </vt:lpstr>
      <vt:lpstr>Reference</vt:lpstr>
      <vt:lpstr>资源管理</vt:lpstr>
      <vt:lpstr>资源、资源元数据、资源数据库</vt:lpstr>
      <vt:lpstr>元文件示例</vt:lpstr>
      <vt:lpstr>AssetDatabase</vt:lpstr>
      <vt:lpstr>Resources</vt:lpstr>
      <vt:lpstr>AssetBundle</vt:lpstr>
      <vt:lpstr>AssetBundle</vt:lpstr>
      <vt:lpstr>AssetBundle</vt:lpstr>
      <vt:lpstr>AssetBundle</vt:lpstr>
      <vt:lpstr>Reference</vt:lpstr>
      <vt:lpstr>JobSystem</vt:lpstr>
      <vt:lpstr>Unity DOTS</vt:lpstr>
      <vt:lpstr>传统Multithreading</vt:lpstr>
      <vt:lpstr>Classic Sample</vt:lpstr>
      <vt:lpstr>Classic Sample</vt:lpstr>
      <vt:lpstr>作业系统</vt:lpstr>
      <vt:lpstr>安全系统</vt:lpstr>
      <vt:lpstr>Native Container</vt:lpstr>
      <vt:lpstr>示例1 普通的计算任务</vt:lpstr>
      <vt:lpstr>示例1 普通的计算任务</vt:lpstr>
      <vt:lpstr>IJobFor</vt:lpstr>
      <vt:lpstr>IJobFor</vt:lpstr>
      <vt:lpstr>示例2  </vt:lpstr>
      <vt:lpstr>示例2</vt:lpstr>
      <vt:lpstr>IJobParallelForTransform接口</vt:lpstr>
      <vt:lpstr>PowerPoint 演示文稿</vt:lpstr>
      <vt:lpstr>PowerPoint 演示文稿</vt:lpstr>
      <vt:lpstr>Reference</vt:lpstr>
      <vt:lpstr>Unity中的设计模式</vt:lpstr>
      <vt:lpstr>脚本编辑技巧</vt:lpstr>
      <vt:lpstr>下次再做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In Unity (I)</dc:title>
  <dc:creator>hlq153@163.com</dc:creator>
  <cp:lastModifiedBy>hlq153@163.com</cp:lastModifiedBy>
  <cp:revision>17</cp:revision>
  <dcterms:created xsi:type="dcterms:W3CDTF">2021-10-03T11:47:25Z</dcterms:created>
  <dcterms:modified xsi:type="dcterms:W3CDTF">2021-10-22T07:17:38Z</dcterms:modified>
</cp:coreProperties>
</file>